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0" r:id="rId2"/>
    <p:sldId id="273" r:id="rId3"/>
    <p:sldId id="274" r:id="rId4"/>
    <p:sldId id="289" r:id="rId5"/>
    <p:sldId id="291" r:id="rId6"/>
    <p:sldId id="292" r:id="rId7"/>
    <p:sldId id="276" r:id="rId8"/>
    <p:sldId id="277" r:id="rId9"/>
    <p:sldId id="278" r:id="rId10"/>
    <p:sldId id="279" r:id="rId11"/>
    <p:sldId id="294" r:id="rId12"/>
    <p:sldId id="280" r:id="rId13"/>
    <p:sldId id="281" r:id="rId14"/>
    <p:sldId id="282" r:id="rId15"/>
    <p:sldId id="283" r:id="rId16"/>
    <p:sldId id="288" r:id="rId17"/>
    <p:sldId id="293" r:id="rId18"/>
    <p:sldId id="284" r:id="rId19"/>
    <p:sldId id="285" r:id="rId20"/>
    <p:sldId id="286" r:id="rId21"/>
    <p:sldId id="271" r:id="rId2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71F"/>
    <a:srgbClr val="FFFFFF"/>
    <a:srgbClr val="632C2B"/>
    <a:srgbClr val="692725"/>
    <a:srgbClr val="FFC5C8"/>
    <a:srgbClr val="F14040"/>
    <a:srgbClr val="D60009"/>
    <a:srgbClr val="FFDD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5"/>
    <p:restoredTop sz="94157"/>
  </p:normalViewPr>
  <p:slideViewPr>
    <p:cSldViewPr showGuides="1">
      <p:cViewPr>
        <p:scale>
          <a:sx n="75" d="100"/>
          <a:sy n="75" d="100"/>
        </p:scale>
        <p:origin x="-188" y="-56"/>
      </p:cViewPr>
      <p:guideLst>
        <p:guide orient="horz" pos="2255"/>
        <p:guide pos="38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0700" y="685800"/>
            <a:ext cx="6096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lvl="0" algn="r" eaLnBrk="1" fontAlgn="base" hangingPunct="1"/>
              <a:t>‹#›</a:t>
            </a:fld>
            <a:endParaRPr lang="zh-CN" altLang="en-US" sz="1200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pPr lvl="0" indent="0" algn="r"/>
              <a:t>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pPr lvl="0" indent="0" algn="r"/>
              <a:t>17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pPr lvl="0" indent="0" algn="r"/>
              <a:t>19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60" y="274638"/>
            <a:ext cx="1097388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60" y="1600200"/>
            <a:ext cx="1097388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60" y="6356350"/>
            <a:ext cx="2845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010" y="6356350"/>
            <a:ext cx="3861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8460" y="6356350"/>
            <a:ext cx="2845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  <p:pic>
        <p:nvPicPr>
          <p:cNvPr id="1031" name="Picture 2" hidden="1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0425611" y="468313"/>
            <a:ext cx="1604591" cy="460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Picture 3" hidden="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10522987" y="6286500"/>
            <a:ext cx="1384436" cy="26828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/>
          <p:nvPr/>
        </p:nvSpPr>
        <p:spPr>
          <a:xfrm>
            <a:off x="2289493" y="5378450"/>
            <a:ext cx="6400800" cy="357188"/>
          </a:xfrm>
          <a:prstGeom prst="rect">
            <a:avLst/>
          </a:prstGeom>
        </p:spPr>
        <p:txBody>
          <a:bodyPr>
            <a:normAutofit fontScale="87500" lnSpcReduction="10000"/>
          </a:bodyPr>
          <a:lstStyle/>
          <a:p>
            <a:pPr marR="0" algn="ctr" defTabSz="914400" fontAlgn="auto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kern="1200" cap="none" spc="0" normalizeH="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广州商淘信息科技有限公司</a:t>
            </a:r>
          </a:p>
        </p:txBody>
      </p:sp>
      <p:sp>
        <p:nvSpPr>
          <p:cNvPr id="7" name="矩形 6"/>
          <p:cNvSpPr/>
          <p:nvPr/>
        </p:nvSpPr>
        <p:spPr>
          <a:xfrm>
            <a:off x="2597468" y="5667375"/>
            <a:ext cx="5784850" cy="3860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81000" indent="-17145" algn="ctr">
              <a:lnSpc>
                <a:spcPct val="16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Guangzhou ShangTao Information Technology Co. Ltd.</a:t>
            </a:r>
          </a:p>
        </p:txBody>
      </p:sp>
      <p:pic>
        <p:nvPicPr>
          <p:cNvPr id="3" name="图片 2" descr="logo_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8771" y="1701800"/>
            <a:ext cx="5262245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5705" y="1071563"/>
            <a:ext cx="6700838" cy="411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燕尾形 15"/>
          <p:cNvSpPr/>
          <p:nvPr/>
        </p:nvSpPr>
        <p:spPr>
          <a:xfrm>
            <a:off x="2310413" y="285750"/>
            <a:ext cx="714375" cy="785813"/>
          </a:xfrm>
          <a:prstGeom prst="chevron">
            <a:avLst>
              <a:gd name="adj" fmla="val 47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614295" y="5450205"/>
            <a:ext cx="74549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latin typeface="宋体" panose="02010600030101010101" pitchFamily="2" charset="-122"/>
              </a:rPr>
              <a:t>商淘</a:t>
            </a:r>
            <a:r>
              <a:rPr lang="en-US" altLang="zh-CN" sz="1600" dirty="0" smtClean="0">
                <a:latin typeface="宋体" panose="02010600030101010101" pitchFamily="2" charset="-122"/>
              </a:rPr>
              <a:t>B2B2C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Ucenter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，有机整合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Discuz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！社区论坛和其他应用。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Ucenter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像大房子，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让多个独立系统用户互通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，用户从此不再孤单！</a:t>
            </a:r>
          </a:p>
        </p:txBody>
      </p:sp>
      <p:sp>
        <p:nvSpPr>
          <p:cNvPr id="12" name="矩形 11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社区营销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矩形 13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6-4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232625" y="285750"/>
            <a:ext cx="509270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CF171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LBS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F171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智能定位</a:t>
            </a:r>
          </a:p>
        </p:txBody>
      </p:sp>
      <p:sp>
        <p:nvSpPr>
          <p:cNvPr id="18435" name="矩形 8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07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24255" y="1171575"/>
            <a:ext cx="71761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智能定位当前位置，显示相关的商品信息及库存，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随时随地查找附近商家</a:t>
            </a:r>
          </a:p>
        </p:txBody>
      </p:sp>
      <p:pic>
        <p:nvPicPr>
          <p:cNvPr id="5" name="图片 4" descr="QQ图片201804181141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3660" y="1611630"/>
            <a:ext cx="2663825" cy="44710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7550" y="2400300"/>
            <a:ext cx="5337810" cy="28936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日常\2月\案例\案例商城\商城\比比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0395" y="1642745"/>
            <a:ext cx="2133600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 descr="F:\日常\2月\2.1-成功案例\images\案例商城\商城\中电网购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4275" y="3571240"/>
            <a:ext cx="2162175" cy="2148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" name="任意多边形 86"/>
          <p:cNvSpPr/>
          <p:nvPr/>
        </p:nvSpPr>
        <p:spPr>
          <a:xfrm rot="10800000">
            <a:off x="2454275" y="1647190"/>
            <a:ext cx="2127885" cy="2376170"/>
          </a:xfrm>
          <a:custGeom>
            <a:avLst/>
            <a:gdLst>
              <a:gd name="connsiteX0" fmla="*/ 0 w 1924050"/>
              <a:gd name="connsiteY0" fmla="*/ 200025 h 2147887"/>
              <a:gd name="connsiteX1" fmla="*/ 862013 w 1924050"/>
              <a:gd name="connsiteY1" fmla="*/ 195262 h 2147887"/>
              <a:gd name="connsiteX2" fmla="*/ 981075 w 1924050"/>
              <a:gd name="connsiteY2" fmla="*/ 0 h 2147887"/>
              <a:gd name="connsiteX3" fmla="*/ 1109663 w 1924050"/>
              <a:gd name="connsiteY3" fmla="*/ 209550 h 2147887"/>
              <a:gd name="connsiteX4" fmla="*/ 1924050 w 1924050"/>
              <a:gd name="connsiteY4" fmla="*/ 209550 h 2147887"/>
              <a:gd name="connsiteX5" fmla="*/ 1924050 w 1924050"/>
              <a:gd name="connsiteY5" fmla="*/ 2147887 h 2147887"/>
              <a:gd name="connsiteX6" fmla="*/ 4763 w 1924050"/>
              <a:gd name="connsiteY6" fmla="*/ 2138362 h 2147887"/>
              <a:gd name="connsiteX7" fmla="*/ 0 w 1924050"/>
              <a:gd name="connsiteY7" fmla="*/ 200025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050" h="2147887">
                <a:moveTo>
                  <a:pt x="0" y="200025"/>
                </a:moveTo>
                <a:lnTo>
                  <a:pt x="862013" y="195262"/>
                </a:lnTo>
                <a:lnTo>
                  <a:pt x="981075" y="0"/>
                </a:lnTo>
                <a:lnTo>
                  <a:pt x="1109663" y="209550"/>
                </a:lnTo>
                <a:lnTo>
                  <a:pt x="1924050" y="209550"/>
                </a:lnTo>
                <a:lnTo>
                  <a:pt x="1924050" y="2147887"/>
                </a:lnTo>
                <a:lnTo>
                  <a:pt x="4763" y="2138362"/>
                </a:lnTo>
                <a:cubicBezTo>
                  <a:pt x="3175" y="1492250"/>
                  <a:pt x="1588" y="846137"/>
                  <a:pt x="0" y="200025"/>
                </a:cubicBezTo>
                <a:close/>
              </a:path>
            </a:pathLst>
          </a:custGeom>
          <a:solidFill>
            <a:srgbClr val="CF1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9" name="Picture 5" descr="F:\日常\2月\2.1-成功案例\images\案例商城\商城\美印团标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2770" y="1642745"/>
            <a:ext cx="2133600" cy="2139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 descr="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1900" y="3571240"/>
            <a:ext cx="2134235" cy="2134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" name="任意多边形 87"/>
          <p:cNvSpPr/>
          <p:nvPr/>
        </p:nvSpPr>
        <p:spPr>
          <a:xfrm>
            <a:off x="4382770" y="3361690"/>
            <a:ext cx="2127885" cy="2376170"/>
          </a:xfrm>
          <a:custGeom>
            <a:avLst/>
            <a:gdLst>
              <a:gd name="connsiteX0" fmla="*/ 0 w 1924050"/>
              <a:gd name="connsiteY0" fmla="*/ 200025 h 2147887"/>
              <a:gd name="connsiteX1" fmla="*/ 862013 w 1924050"/>
              <a:gd name="connsiteY1" fmla="*/ 195262 h 2147887"/>
              <a:gd name="connsiteX2" fmla="*/ 981075 w 1924050"/>
              <a:gd name="connsiteY2" fmla="*/ 0 h 2147887"/>
              <a:gd name="connsiteX3" fmla="*/ 1109663 w 1924050"/>
              <a:gd name="connsiteY3" fmla="*/ 209550 h 2147887"/>
              <a:gd name="connsiteX4" fmla="*/ 1924050 w 1924050"/>
              <a:gd name="connsiteY4" fmla="*/ 209550 h 2147887"/>
              <a:gd name="connsiteX5" fmla="*/ 1924050 w 1924050"/>
              <a:gd name="connsiteY5" fmla="*/ 2147887 h 2147887"/>
              <a:gd name="connsiteX6" fmla="*/ 4763 w 1924050"/>
              <a:gd name="connsiteY6" fmla="*/ 2138362 h 2147887"/>
              <a:gd name="connsiteX7" fmla="*/ 0 w 1924050"/>
              <a:gd name="connsiteY7" fmla="*/ 200025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050" h="2147887">
                <a:moveTo>
                  <a:pt x="0" y="200025"/>
                </a:moveTo>
                <a:lnTo>
                  <a:pt x="862013" y="195262"/>
                </a:lnTo>
                <a:lnTo>
                  <a:pt x="981075" y="0"/>
                </a:lnTo>
                <a:lnTo>
                  <a:pt x="1109663" y="209550"/>
                </a:lnTo>
                <a:lnTo>
                  <a:pt x="1924050" y="209550"/>
                </a:lnTo>
                <a:lnTo>
                  <a:pt x="1924050" y="2147887"/>
                </a:lnTo>
                <a:lnTo>
                  <a:pt x="4763" y="2138362"/>
                </a:lnTo>
                <a:cubicBezTo>
                  <a:pt x="3175" y="1492250"/>
                  <a:pt x="1588" y="846137"/>
                  <a:pt x="0" y="200025"/>
                </a:cubicBezTo>
                <a:close/>
              </a:path>
            </a:pathLst>
          </a:custGeom>
          <a:solidFill>
            <a:srgbClr val="F1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" name="任意多边形 91"/>
          <p:cNvSpPr/>
          <p:nvPr/>
        </p:nvSpPr>
        <p:spPr>
          <a:xfrm rot="10800000">
            <a:off x="6311900" y="1647190"/>
            <a:ext cx="2127885" cy="2376170"/>
          </a:xfrm>
          <a:custGeom>
            <a:avLst/>
            <a:gdLst>
              <a:gd name="connsiteX0" fmla="*/ 0 w 1924050"/>
              <a:gd name="connsiteY0" fmla="*/ 200025 h 2147887"/>
              <a:gd name="connsiteX1" fmla="*/ 862013 w 1924050"/>
              <a:gd name="connsiteY1" fmla="*/ 195262 h 2147887"/>
              <a:gd name="connsiteX2" fmla="*/ 981075 w 1924050"/>
              <a:gd name="connsiteY2" fmla="*/ 0 h 2147887"/>
              <a:gd name="connsiteX3" fmla="*/ 1109663 w 1924050"/>
              <a:gd name="connsiteY3" fmla="*/ 209550 h 2147887"/>
              <a:gd name="connsiteX4" fmla="*/ 1924050 w 1924050"/>
              <a:gd name="connsiteY4" fmla="*/ 209550 h 2147887"/>
              <a:gd name="connsiteX5" fmla="*/ 1924050 w 1924050"/>
              <a:gd name="connsiteY5" fmla="*/ 2147887 h 2147887"/>
              <a:gd name="connsiteX6" fmla="*/ 4763 w 1924050"/>
              <a:gd name="connsiteY6" fmla="*/ 2138362 h 2147887"/>
              <a:gd name="connsiteX7" fmla="*/ 0 w 1924050"/>
              <a:gd name="connsiteY7" fmla="*/ 200025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050" h="2147887">
                <a:moveTo>
                  <a:pt x="0" y="200025"/>
                </a:moveTo>
                <a:lnTo>
                  <a:pt x="862013" y="195262"/>
                </a:lnTo>
                <a:lnTo>
                  <a:pt x="981075" y="0"/>
                </a:lnTo>
                <a:lnTo>
                  <a:pt x="1109663" y="209550"/>
                </a:lnTo>
                <a:lnTo>
                  <a:pt x="1924050" y="209550"/>
                </a:lnTo>
                <a:lnTo>
                  <a:pt x="1924050" y="2147887"/>
                </a:lnTo>
                <a:lnTo>
                  <a:pt x="4763" y="2138362"/>
                </a:lnTo>
                <a:cubicBezTo>
                  <a:pt x="3175" y="1492250"/>
                  <a:pt x="1588" y="846137"/>
                  <a:pt x="0" y="200025"/>
                </a:cubicBezTo>
                <a:close/>
              </a:path>
            </a:pathLst>
          </a:custGeom>
          <a:solidFill>
            <a:srgbClr val="CF1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3" name="任意多边形 92"/>
          <p:cNvSpPr/>
          <p:nvPr/>
        </p:nvSpPr>
        <p:spPr>
          <a:xfrm>
            <a:off x="8240395" y="3361690"/>
            <a:ext cx="2127885" cy="2376170"/>
          </a:xfrm>
          <a:custGeom>
            <a:avLst/>
            <a:gdLst>
              <a:gd name="connsiteX0" fmla="*/ 0 w 1924050"/>
              <a:gd name="connsiteY0" fmla="*/ 200025 h 2147887"/>
              <a:gd name="connsiteX1" fmla="*/ 862013 w 1924050"/>
              <a:gd name="connsiteY1" fmla="*/ 195262 h 2147887"/>
              <a:gd name="connsiteX2" fmla="*/ 981075 w 1924050"/>
              <a:gd name="connsiteY2" fmla="*/ 0 h 2147887"/>
              <a:gd name="connsiteX3" fmla="*/ 1109663 w 1924050"/>
              <a:gd name="connsiteY3" fmla="*/ 209550 h 2147887"/>
              <a:gd name="connsiteX4" fmla="*/ 1924050 w 1924050"/>
              <a:gd name="connsiteY4" fmla="*/ 209550 h 2147887"/>
              <a:gd name="connsiteX5" fmla="*/ 1924050 w 1924050"/>
              <a:gd name="connsiteY5" fmla="*/ 2147887 h 2147887"/>
              <a:gd name="connsiteX6" fmla="*/ 4763 w 1924050"/>
              <a:gd name="connsiteY6" fmla="*/ 2138362 h 2147887"/>
              <a:gd name="connsiteX7" fmla="*/ 0 w 1924050"/>
              <a:gd name="connsiteY7" fmla="*/ 200025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050" h="2147887">
                <a:moveTo>
                  <a:pt x="0" y="200025"/>
                </a:moveTo>
                <a:lnTo>
                  <a:pt x="862013" y="195262"/>
                </a:lnTo>
                <a:lnTo>
                  <a:pt x="981075" y="0"/>
                </a:lnTo>
                <a:lnTo>
                  <a:pt x="1109663" y="209550"/>
                </a:lnTo>
                <a:lnTo>
                  <a:pt x="1924050" y="209550"/>
                </a:lnTo>
                <a:lnTo>
                  <a:pt x="1924050" y="2147887"/>
                </a:lnTo>
                <a:lnTo>
                  <a:pt x="4763" y="2138362"/>
                </a:lnTo>
                <a:cubicBezTo>
                  <a:pt x="3175" y="1492250"/>
                  <a:pt x="1588" y="846137"/>
                  <a:pt x="0" y="200025"/>
                </a:cubicBezTo>
                <a:close/>
              </a:path>
            </a:pathLst>
          </a:custGeom>
          <a:solidFill>
            <a:srgbClr val="F1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597150" y="2291715"/>
            <a:ext cx="1736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中电网购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597400" y="4295140"/>
            <a:ext cx="1736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美印团标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525895" y="2363470"/>
            <a:ext cx="1736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依旧定制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83270" y="4224020"/>
            <a:ext cx="1738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比比价格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网</a:t>
            </a:r>
          </a:p>
        </p:txBody>
      </p:sp>
      <p:sp>
        <p:nvSpPr>
          <p:cNvPr id="20" name="矩形 19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部分案例展示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71" name="矩形 20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08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92" grpId="0" bldLvl="0" animBg="1"/>
      <p:bldP spid="96" grpId="0"/>
      <p:bldP spid="96" grpId="1"/>
      <p:bldP spid="98" grpId="0"/>
      <p:bldP spid="99" grpId="0"/>
      <p:bldP spid="100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5465" y="4425315"/>
            <a:ext cx="4248150" cy="1337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13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矩形 3"/>
          <p:cNvSpPr/>
          <p:nvPr/>
        </p:nvSpPr>
        <p:spPr>
          <a:xfrm>
            <a:off x="2494563" y="293688"/>
            <a:ext cx="1096010" cy="367030"/>
          </a:xfrm>
          <a:prstGeom prst="rect">
            <a:avLst/>
          </a:prstGeom>
          <a:noFill/>
          <a:ln w="9525">
            <a:noFill/>
          </a:ln>
        </p:spPr>
        <p:txBody>
          <a:bodyPr wrap="none" lIns="91120" tIns="45560" rIns="91120" bIns="4556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特色案例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9014" y="789287"/>
            <a:ext cx="6429420" cy="32830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2453923" y="3917633"/>
            <a:ext cx="357188" cy="1428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2310413" y="285750"/>
            <a:ext cx="714375" cy="785813"/>
          </a:xfrm>
          <a:prstGeom prst="chevron">
            <a:avLst>
              <a:gd name="adj" fmla="val 47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2444715" y="4144010"/>
            <a:ext cx="730440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</a:rPr>
              <a:t>实缴资金超过10000万的大型企业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</a:rPr>
              <a:t>提供家具建材、食品、服饰内衣、鞋包配饰、运动户外、珠宝首饰、汽车生活、母婴、电脑、数码业、化妆品等综合产品和服务</a:t>
            </a:r>
          </a:p>
        </p:txBody>
      </p:sp>
      <p:sp>
        <p:nvSpPr>
          <p:cNvPr id="13" name="矩形 12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中电网购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489" name="矩形 14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8-1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desktop\6623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7575" y="1070928"/>
            <a:ext cx="7013575" cy="404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9425" y="1285240"/>
            <a:ext cx="5357813" cy="3357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593215" y="5079365"/>
            <a:ext cx="4777740" cy="122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/>
          <p:cNvSpPr/>
          <p:nvPr/>
        </p:nvSpPr>
        <p:spPr>
          <a:xfrm>
            <a:off x="2310413" y="285750"/>
            <a:ext cx="714375" cy="785813"/>
          </a:xfrm>
          <a:prstGeom prst="chevron">
            <a:avLst>
              <a:gd name="adj" fmla="val 47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7"/>
          <p:cNvSpPr/>
          <p:nvPr/>
        </p:nvSpPr>
        <p:spPr>
          <a:xfrm>
            <a:off x="1816735" y="5104765"/>
            <a:ext cx="882015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宋体" panose="02010600030101010101" pitchFamily="2" charset="-122"/>
              </a:rPr>
              <a:t>集团公司，由华南规模最大的不干胶标签印企美祺印刷投资组建而成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宋体" panose="02010600030101010101" pitchFamily="2" charset="-122"/>
              </a:rPr>
              <a:t>专注于标签印刷产业，基于对行业的深度了解，运用互联网技术，对产业资源及产业价值链进行延伸和重构，打造标签行业领先的产业互联网平台</a:t>
            </a:r>
          </a:p>
        </p:txBody>
      </p:sp>
      <p:sp>
        <p:nvSpPr>
          <p:cNvPr id="21510" name="矩形 10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美印团标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511" name="矩形 12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8-2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15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2531" name="矩形 3"/>
          <p:cNvSpPr/>
          <p:nvPr/>
        </p:nvSpPr>
        <p:spPr>
          <a:xfrm>
            <a:off x="2494563" y="293688"/>
            <a:ext cx="1096010" cy="367030"/>
          </a:xfrm>
          <a:prstGeom prst="rect">
            <a:avLst/>
          </a:prstGeom>
          <a:noFill/>
          <a:ln w="9525">
            <a:noFill/>
          </a:ln>
        </p:spPr>
        <p:txBody>
          <a:bodyPr wrap="none" lIns="91120" tIns="45560" rIns="91120" bIns="4556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特色案例</a:t>
            </a:r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1605" y="2052955"/>
            <a:ext cx="4605020" cy="40201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4730" y="3168650"/>
            <a:ext cx="1057910" cy="21196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3205" y="3168650"/>
            <a:ext cx="1089025" cy="2124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ContrastingRightFacing"/>
            <a:lightRig rig="threePt" dir="t"/>
          </a:scene3d>
        </p:spPr>
      </p:pic>
      <p:sp>
        <p:nvSpPr>
          <p:cNvPr id="15" name="矩形 14"/>
          <p:cNvSpPr/>
          <p:nvPr/>
        </p:nvSpPr>
        <p:spPr>
          <a:xfrm>
            <a:off x="1413510" y="1276350"/>
            <a:ext cx="434975" cy="104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2310413" y="285750"/>
            <a:ext cx="714375" cy="785813"/>
          </a:xfrm>
          <a:prstGeom prst="chevron">
            <a:avLst>
              <a:gd name="adj" fmla="val 47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7"/>
          <p:cNvSpPr/>
          <p:nvPr/>
        </p:nvSpPr>
        <p:spPr>
          <a:xfrm>
            <a:off x="2137410" y="1079500"/>
            <a:ext cx="70021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宋体" panose="02010600030101010101" pitchFamily="2" charset="-122"/>
              </a:rPr>
              <a:t>专注于定制的互联网公司，让动漫IP真正“动”起来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宋体" panose="02010600030101010101" pitchFamily="2" charset="-122"/>
              </a:rPr>
              <a:t>获得同行保险在全国200个多城市的渠道资源及同顺控股集团1500万投资</a:t>
            </a:r>
          </a:p>
        </p:txBody>
      </p:sp>
      <p:sp>
        <p:nvSpPr>
          <p:cNvPr id="19" name="矩形 18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依旧定制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539" name="矩形 19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8-3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4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16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矩形 3"/>
          <p:cNvSpPr/>
          <p:nvPr/>
        </p:nvSpPr>
        <p:spPr>
          <a:xfrm>
            <a:off x="2494563" y="293688"/>
            <a:ext cx="1096010" cy="367030"/>
          </a:xfrm>
          <a:prstGeom prst="rect">
            <a:avLst/>
          </a:prstGeom>
          <a:noFill/>
          <a:ln w="9525">
            <a:noFill/>
          </a:ln>
        </p:spPr>
        <p:txBody>
          <a:bodyPr wrap="none" lIns="91120" tIns="45560" rIns="91120" bIns="45560" anchor="t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特色案例</a:t>
            </a:r>
          </a:p>
        </p:txBody>
      </p:sp>
      <p:sp>
        <p:nvSpPr>
          <p:cNvPr id="20" name="燕尾形 19"/>
          <p:cNvSpPr/>
          <p:nvPr/>
        </p:nvSpPr>
        <p:spPr>
          <a:xfrm>
            <a:off x="2310413" y="285750"/>
            <a:ext cx="714375" cy="785813"/>
          </a:xfrm>
          <a:prstGeom prst="chevron">
            <a:avLst>
              <a:gd name="adj" fmla="val 47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2625" y="285750"/>
            <a:ext cx="4429125" cy="70788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</a:rPr>
              <a:t>北京山天大储商城</a:t>
            </a:r>
            <a:endParaRPr lang="zh-CN" altLang="en-US" sz="4000" b="1" dirty="0">
              <a:solidFill>
                <a:srgbClr val="D60009"/>
              </a:solidFill>
              <a:latin typeface="Calibri" panose="020F0502020204030204" pitchFamily="34" charset="0"/>
            </a:endParaRPr>
          </a:p>
        </p:txBody>
      </p:sp>
      <p:sp>
        <p:nvSpPr>
          <p:cNvPr id="23562" name="矩形 13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8-4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81213" y="2374900"/>
            <a:ext cx="3523297" cy="2854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1143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7391400" y="2819400"/>
            <a:ext cx="324167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/>
              <a:t>山天大储股份集团股份有限公司：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600"/>
              <a:t>上市企业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600"/>
              <a:t>高新技术企业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600"/>
              <a:t>中国知识产权知名品牌服务商</a:t>
            </a:r>
          </a:p>
        </p:txBody>
      </p:sp>
      <p:pic>
        <p:nvPicPr>
          <p:cNvPr id="19" name="图片 18" descr="商标专利查询"/>
          <p:cNvPicPr>
            <a:picLocks noChangeAspect="1" noChangeArrowheads="1"/>
          </p:cNvPicPr>
          <p:nvPr/>
        </p:nvPicPr>
        <p:blipFill>
          <a:blip r:embed="rId2" cstate="print"/>
          <a:srcRect l="14743" t="-69" r="12231" b="75153"/>
          <a:stretch>
            <a:fillRect/>
          </a:stretch>
        </p:blipFill>
        <p:spPr bwMode="auto">
          <a:xfrm>
            <a:off x="1620838" y="1414463"/>
            <a:ext cx="4802187" cy="4713287"/>
          </a:xfrm>
          <a:prstGeom prst="rect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47930" y="1376680"/>
            <a:ext cx="2833370" cy="454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24000" y="1675130"/>
            <a:ext cx="2833370" cy="413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7"/>
          <p:cNvGrpSpPr/>
          <p:nvPr/>
        </p:nvGrpSpPr>
        <p:grpSpPr>
          <a:xfrm>
            <a:off x="1524283" y="1416368"/>
            <a:ext cx="9061450" cy="3114675"/>
            <a:chOff x="71406" y="1214422"/>
            <a:chExt cx="9061514" cy="3114567"/>
          </a:xfrm>
        </p:grpSpPr>
        <p:sp>
          <p:nvSpPr>
            <p:cNvPr id="32" name="AutoShape 4"/>
            <p:cNvSpPr>
              <a:spLocks noChangeArrowheads="1"/>
            </p:cNvSpPr>
            <p:nvPr/>
          </p:nvSpPr>
          <p:spPr bwMode="auto">
            <a:xfrm>
              <a:off x="71406" y="3301549"/>
              <a:ext cx="3150925" cy="720312"/>
            </a:xfrm>
            <a:prstGeom prst="parallelogram">
              <a:avLst>
                <a:gd name="adj" fmla="val 53749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rect">
                <a:fillToRect t="100000" r="100000"/>
              </a:path>
            </a:gradFill>
            <a:ln w="9525">
              <a:noFill/>
              <a:miter lim="800000"/>
            </a:ln>
            <a:scene3d>
              <a:camera prst="legacyObliqueBottom"/>
              <a:lightRig rig="legacyFlat4" dir="b"/>
            </a:scene3d>
            <a:sp3d extrusionH="544500" contourW="6350" prstMaterial="matte">
              <a:bevelT w="13500" h="13500" prst="angle"/>
              <a:bevelB w="13500" h="13500" prst="angle"/>
              <a:extrusionClr>
                <a:schemeClr val="accent2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txBody>
            <a:bodyPr wrap="none" lIns="91430" tIns="45714" rIns="91430" bIns="45714" anchor="ctr">
              <a:flatTx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580" name="AutoShape 5"/>
            <p:cNvSpPr/>
            <p:nvPr/>
          </p:nvSpPr>
          <p:spPr>
            <a:xfrm>
              <a:off x="5417145" y="1214422"/>
              <a:ext cx="3715775" cy="1640094"/>
            </a:xfrm>
            <a:prstGeom prst="rightArrow">
              <a:avLst>
                <a:gd name="adj1" fmla="val 50000"/>
                <a:gd name="adj2" fmla="val 55643"/>
              </a:avLst>
            </a:prstGeom>
            <a:gradFill rotWithShape="1">
              <a:gsLst>
                <a:gs pos="0">
                  <a:srgbClr val="F14040"/>
                </a:gs>
                <a:gs pos="100000">
                  <a:srgbClr val="FF0000"/>
                </a:gs>
              </a:gsLst>
              <a:path path="rect">
                <a:fillToRect t="100000" r="100000"/>
              </a:path>
              <a:tileRect/>
            </a:gradFill>
            <a:ln w="9525"/>
            <a:scene3d>
              <a:camera prst="legacyObliqueBottom">
                <a:rot lat="20100000" lon="0" rev="0"/>
              </a:camera>
              <a:lightRig rig="legacyFlat3" dir="t"/>
            </a:scene3d>
            <a:sp3d extrusionH="328600" prstMaterial="legacyMatte">
              <a:bevelT w="13500" h="13500" prst="angle"/>
              <a:bevelB w="13500" h="13500" prst="angle"/>
              <a:extrusionClr>
                <a:srgbClr val="C00000"/>
              </a:extrusionClr>
            </a:sp3d>
          </p:spPr>
          <p:txBody>
            <a:bodyPr wrap="none" lIns="91430" tIns="45714" rIns="91430" bIns="45714" anchor="ctr">
              <a:flatTx/>
            </a:bodyPr>
            <a:lstStyle/>
            <a:p>
              <a:pPr latinLnBrk="1"/>
              <a:endParaRPr lang="zh-CN" altLang="en-US" b="1" dirty="0">
                <a:latin typeface="Gulim" panose="020B0600000101010101" pitchFamily="34" charset="-127"/>
                <a:ea typeface="宋体" panose="02010600030101010101" pitchFamily="2" charset="-122"/>
              </a:endParaRPr>
            </a:p>
          </p:txBody>
        </p:sp>
        <p:sp>
          <p:nvSpPr>
            <p:cNvPr id="24581" name="AutoShape 10"/>
            <p:cNvSpPr/>
            <p:nvPr/>
          </p:nvSpPr>
          <p:spPr>
            <a:xfrm rot="-5400000">
              <a:off x="4761531" y="2576511"/>
              <a:ext cx="1651176" cy="362082"/>
            </a:xfrm>
            <a:prstGeom prst="parallelogram">
              <a:avLst>
                <a:gd name="adj" fmla="val 168431"/>
              </a:avLst>
            </a:prstGeom>
            <a:solidFill>
              <a:srgbClr val="C00000"/>
            </a:solidFill>
            <a:ln w="9525">
              <a:noFill/>
            </a:ln>
          </p:spPr>
          <p:txBody>
            <a:bodyPr wrap="none" lIns="91430" tIns="45714" rIns="91430" bIns="45714" anchor="ctr"/>
            <a:lstStyle/>
            <a:p>
              <a:pPr latinLnBrk="1"/>
              <a:endParaRPr lang="zh-CN" altLang="en-US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82" name="AutoShape 11"/>
            <p:cNvSpPr/>
            <p:nvPr/>
          </p:nvSpPr>
          <p:spPr>
            <a:xfrm rot="5400000" flipH="1">
              <a:off x="2152234" y="3194494"/>
              <a:ext cx="1757244" cy="511746"/>
            </a:xfrm>
            <a:prstGeom prst="parallelogram">
              <a:avLst>
                <a:gd name="adj" fmla="val 167192"/>
              </a:avLst>
            </a:prstGeom>
            <a:solidFill>
              <a:srgbClr val="632C2B"/>
            </a:solidFill>
            <a:ln w="9525">
              <a:noFill/>
            </a:ln>
          </p:spPr>
          <p:txBody>
            <a:bodyPr wrap="none" lIns="91430" tIns="45714" rIns="91430" bIns="45714" anchor="ctr"/>
            <a:lstStyle/>
            <a:p>
              <a:pPr latinLnBrk="1"/>
              <a:endParaRPr lang="zh-CN" altLang="en-US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2771762" y="2586291"/>
              <a:ext cx="3040084" cy="6445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097 w 21600"/>
                <a:gd name="T13" fmla="*/ 3097 h 21600"/>
                <a:gd name="T14" fmla="*/ 18503 w 21600"/>
                <a:gd name="T15" fmla="*/ 1850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593" y="21600"/>
                  </a:lnTo>
                  <a:lnTo>
                    <a:pt x="19007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path path="rect">
                <a:fillToRect l="100000" b="100000"/>
              </a:path>
            </a:gradFill>
            <a:ln w="9525">
              <a:miter lim="800000"/>
            </a:ln>
            <a:scene3d>
              <a:camera prst="legacyObliqueBottom"/>
              <a:lightRig rig="legacyFlat3" dir="t"/>
            </a:scene3d>
            <a:sp3d extrusionH="544500" prstMaterial="legacyMatte">
              <a:bevelT w="13500" h="13500" prst="angle"/>
              <a:bevelB w="13500" h="13500" prst="angle"/>
              <a:extrusionClr>
                <a:schemeClr val="accent6">
                  <a:lumMod val="75000"/>
                </a:schemeClr>
              </a:extrusionClr>
            </a:sp3d>
          </p:spPr>
          <p:txBody>
            <a:bodyPr wrap="none" lIns="91430" tIns="45714" rIns="91430" bIns="45714" anchor="ctr">
              <a:flatTx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AutoShape 12"/>
            <p:cNvSpPr>
              <a:spLocks noChangeArrowheads="1"/>
            </p:cNvSpPr>
            <p:nvPr/>
          </p:nvSpPr>
          <p:spPr bwMode="auto">
            <a:xfrm>
              <a:off x="3181340" y="2001795"/>
              <a:ext cx="2089165" cy="396861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6BC0D8"/>
              </a:solidFill>
              <a:round/>
            </a:ln>
          </p:spPr>
          <p:txBody>
            <a:bodyPr wrap="none" lIns="91430" tIns="45714" rIns="91430" bIns="45714" anchor="ctr"/>
            <a:lstStyle/>
            <a:p>
              <a:pPr marL="0" marR="0" lvl="0" indent="0" algn="ctr" defTabSz="914400" rtl="0" eaLnBrk="0" fontAlgn="auto" latinLnBrk="1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24585" name="AutoShape 13"/>
            <p:cNvSpPr/>
            <p:nvPr/>
          </p:nvSpPr>
          <p:spPr>
            <a:xfrm>
              <a:off x="5825091" y="1265081"/>
              <a:ext cx="2088816" cy="395776"/>
            </a:xfrm>
            <a:prstGeom prst="roundRect">
              <a:avLst>
                <a:gd name="adj" fmla="val 16667"/>
              </a:avLst>
            </a:prstGeom>
            <a:solidFill>
              <a:srgbClr val="F14040"/>
            </a:solidFill>
            <a:ln w="9525" cap="flat" cmpd="sng">
              <a:solidFill>
                <a:srgbClr val="8787F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30" tIns="45714" rIns="91430" bIns="45714" anchor="ctr"/>
            <a:lstStyle/>
            <a:p>
              <a:pPr algn="ctr" latinLnBrk="1"/>
              <a:r>
                <a:rPr lang="en-US" altLang="zh-CN" sz="2000" dirty="0">
                  <a:latin typeface="Calibri" panose="020F0502020204030204" pitchFamily="34" charset="0"/>
                  <a:ea typeface="宋体" panose="02010600030101010101" pitchFamily="2" charset="-122"/>
                </a:rPr>
                <a:t>2018</a:t>
              </a:r>
              <a:endParaRPr lang="en-US" altLang="zh-CN" sz="2000" dirty="0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4586" name="AutoShape 14"/>
            <p:cNvSpPr/>
            <p:nvPr/>
          </p:nvSpPr>
          <p:spPr>
            <a:xfrm>
              <a:off x="466452" y="2762696"/>
              <a:ext cx="2088816" cy="397358"/>
            </a:xfrm>
            <a:prstGeom prst="roundRect">
              <a:avLst>
                <a:gd name="adj" fmla="val 16667"/>
              </a:avLst>
            </a:prstGeom>
            <a:solidFill>
              <a:srgbClr val="FFC5C8"/>
            </a:solidFill>
            <a:ln w="9525" cap="flat" cmpd="sng">
              <a:solidFill>
                <a:srgbClr val="73E79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30" tIns="45714" rIns="91430" bIns="45714" anchor="ctr"/>
            <a:lstStyle/>
            <a:p>
              <a:pPr algn="ctr" latinLnBrk="1"/>
              <a:r>
                <a:rPr lang="en-US" altLang="zh-CN" sz="2000" dirty="0">
                  <a:latin typeface="Calibri" panose="020F0502020204030204" pitchFamily="34" charset="0"/>
                  <a:ea typeface="宋体" panose="02010600030101010101" pitchFamily="2" charset="-122"/>
                </a:rPr>
                <a:t>2014-2016</a:t>
              </a:r>
            </a:p>
          </p:txBody>
        </p:sp>
        <p:sp>
          <p:nvSpPr>
            <p:cNvPr id="42" name="矩形 2"/>
            <p:cNvSpPr>
              <a:spLocks noChangeArrowheads="1"/>
            </p:cNvSpPr>
            <p:nvPr/>
          </p:nvSpPr>
          <p:spPr bwMode="auto">
            <a:xfrm>
              <a:off x="1128688" y="3489230"/>
              <a:ext cx="815981" cy="3974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120" tIns="45560" rIns="91120" bIns="4556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Aharoni" panose="02010803020104030203" pitchFamily="2" charset="-79"/>
                </a:rPr>
                <a:t>起步</a:t>
              </a:r>
            </a:p>
          </p:txBody>
        </p:sp>
        <p:sp>
          <p:nvSpPr>
            <p:cNvPr id="43" name="矩形 2"/>
            <p:cNvSpPr>
              <a:spLocks noChangeArrowheads="1"/>
            </p:cNvSpPr>
            <p:nvPr/>
          </p:nvSpPr>
          <p:spPr bwMode="auto">
            <a:xfrm>
              <a:off x="3835395" y="2638360"/>
              <a:ext cx="815981" cy="3974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120" tIns="45560" rIns="91120" bIns="4556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Aharoni" panose="02010803020104030203" pitchFamily="2" charset="-79"/>
                </a:rPr>
                <a:t>发展</a:t>
              </a:r>
            </a:p>
          </p:txBody>
        </p:sp>
        <p:sp>
          <p:nvSpPr>
            <p:cNvPr id="44" name="矩形 2"/>
            <p:cNvSpPr>
              <a:spLocks noChangeArrowheads="1"/>
            </p:cNvSpPr>
            <p:nvPr/>
          </p:nvSpPr>
          <p:spPr bwMode="auto">
            <a:xfrm>
              <a:off x="6500826" y="1868449"/>
              <a:ext cx="817568" cy="3974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120" tIns="45560" rIns="91120" bIns="4556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Aharoni" panose="02010803020104030203" pitchFamily="2" charset="-79"/>
                </a:rPr>
                <a:t>飞跃</a:t>
              </a:r>
            </a:p>
          </p:txBody>
        </p:sp>
      </p:grpSp>
      <p:sp>
        <p:nvSpPr>
          <p:cNvPr id="45" name="矩形 2"/>
          <p:cNvSpPr/>
          <p:nvPr/>
        </p:nvSpPr>
        <p:spPr>
          <a:xfrm>
            <a:off x="4667533" y="3744595"/>
            <a:ext cx="2300287" cy="206210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V1.0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基础加入自身特色功能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发展为 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PC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wap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、微信 、安卓、苹果、小程序六端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商淘</a:t>
            </a:r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B2B2C 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V2.0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发布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服务客户</a:t>
            </a:r>
            <a:r>
              <a:rPr lang="zh-CN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超过 </a:t>
            </a:r>
            <a:r>
              <a:rPr lang="en-US" altLang="zh-CN" sz="1600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2000</a:t>
            </a:r>
            <a:r>
              <a:rPr lang="zh-CN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家</a:t>
            </a:r>
          </a:p>
        </p:txBody>
      </p:sp>
      <p:sp>
        <p:nvSpPr>
          <p:cNvPr id="46" name="矩形 2"/>
          <p:cNvSpPr/>
          <p:nvPr/>
        </p:nvSpPr>
        <p:spPr>
          <a:xfrm>
            <a:off x="7310720" y="2915920"/>
            <a:ext cx="2530475" cy="20612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发布以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ThinkPHP 5.1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为框架的核心版本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商淘软件本着</a:t>
            </a:r>
            <a:r>
              <a:rPr lang="zh-CN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促进客户发展、实现企业价值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的服务理念，</a:t>
            </a:r>
            <a:r>
              <a:rPr lang="zh-CN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降低中小企业开发成本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的企业使命，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为电商加速</a:t>
            </a:r>
            <a:r>
              <a:rPr lang="zh-CN" altLang="en-US" sz="1600" dirty="0" smtClean="0">
                <a:latin typeface="Calibri" panose="020F0502020204030204" pitchFamily="34" charset="0"/>
                <a:ea typeface="宋体" panose="02010600030101010101" pitchFamily="2" charset="-122"/>
              </a:rPr>
              <a:t>，商淘软件正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扬帆起航！！</a:t>
            </a:r>
          </a:p>
        </p:txBody>
      </p:sp>
      <p:sp>
        <p:nvSpPr>
          <p:cNvPr id="47" name="矩形 2"/>
          <p:cNvSpPr/>
          <p:nvPr/>
        </p:nvSpPr>
        <p:spPr>
          <a:xfrm>
            <a:off x="1560795" y="4531995"/>
            <a:ext cx="2663825" cy="107721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9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年开发经验程序员主导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团队历时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年倾心打造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商淘</a:t>
            </a:r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B2B2C V1.0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发布</a:t>
            </a:r>
            <a:endParaRPr lang="en-US" altLang="zh-CN" sz="1600" dirty="0">
              <a:solidFill>
                <a:srgbClr val="376092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具备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PC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wap</a:t>
            </a: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、微信三端</a:t>
            </a:r>
          </a:p>
        </p:txBody>
      </p:sp>
      <p:sp>
        <p:nvSpPr>
          <p:cNvPr id="24" name="矩形 23"/>
          <p:cNvSpPr/>
          <p:nvPr/>
        </p:nvSpPr>
        <p:spPr>
          <a:xfrm>
            <a:off x="2198970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</a:rPr>
              <a:t>商淘</a:t>
            </a:r>
            <a:r>
              <a:rPr lang="en-US" altLang="zh-CN" sz="4000" b="1" dirty="0" smtClean="0">
                <a:solidFill>
                  <a:srgbClr val="D60009"/>
                </a:solidFill>
                <a:latin typeface="Calibri" panose="020F0502020204030204" pitchFamily="34" charset="0"/>
              </a:rPr>
              <a:t>B2B2C</a:t>
            </a:r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发展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594" name="矩形 24"/>
          <p:cNvSpPr/>
          <p:nvPr/>
        </p:nvSpPr>
        <p:spPr>
          <a:xfrm>
            <a:off x="484470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09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http://www.wstmart.net/theme/default/img/certificat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2203" y="1284605"/>
            <a:ext cx="1625600" cy="230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0" name="Picture 16" descr="http://www.wstmart.net/theme/default/img/certificat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12115" y="1284605"/>
            <a:ext cx="1625600" cy="230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2" name="Picture 18" descr="http://www.wstmart.net/theme/default/img/certificat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4740" y="3642043"/>
            <a:ext cx="1625600" cy="230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4" name="Picture 20" descr="http://www.wstmart.net/theme/default/img/certificat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9578" y="3642043"/>
            <a:ext cx="1625600" cy="230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18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6146" name="Picture 2" descr="http://www.shangtao.net/shangtao/home/view/default/img/ap_0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2788" y="1630998"/>
            <a:ext cx="3000375" cy="4086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1977038" y="1130935"/>
            <a:ext cx="2286000" cy="520700"/>
          </a:xfrm>
          <a:prstGeom prst="rect">
            <a:avLst/>
          </a:prstGeom>
        </p:spPr>
        <p:txBody>
          <a:bodyPr lIns="91120" tIns="45560" rIns="91120" bIns="455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营业执照及软件著作权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23"/>
          <p:cNvGrpSpPr/>
          <p:nvPr/>
        </p:nvGrpSpPr>
        <p:grpSpPr>
          <a:xfrm>
            <a:off x="7793003" y="3203893"/>
            <a:ext cx="804862" cy="804862"/>
            <a:chOff x="6053164" y="3490938"/>
            <a:chExt cx="804852" cy="804852"/>
          </a:xfrm>
        </p:grpSpPr>
        <p:sp>
          <p:nvSpPr>
            <p:cNvPr id="18" name="椭圆 17"/>
            <p:cNvSpPr/>
            <p:nvPr/>
          </p:nvSpPr>
          <p:spPr>
            <a:xfrm>
              <a:off x="6053164" y="3490938"/>
              <a:ext cx="804852" cy="8048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 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35" name="TextBox 18"/>
            <p:cNvSpPr txBox="1"/>
            <p:nvPr/>
          </p:nvSpPr>
          <p:spPr>
            <a:xfrm>
              <a:off x="6072198" y="3643998"/>
              <a:ext cx="785818" cy="52196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资质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保障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208911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商淘软件资质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7" name="矩形 20"/>
          <p:cNvSpPr/>
          <p:nvPr/>
        </p:nvSpPr>
        <p:spPr>
          <a:xfrm>
            <a:off x="37461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10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800" y="228600"/>
            <a:ext cx="8839200" cy="827088"/>
          </a:xfrm>
        </p:spPr>
        <p:txBody>
          <a:bodyPr vert="horz" wrap="square" lIns="91430" tIns="45714" rIns="91430" bIns="45714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65" name="图片 64" descr="树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5355" y="3499485"/>
            <a:ext cx="2049463" cy="1531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" name="椭圆 65"/>
          <p:cNvSpPr/>
          <p:nvPr/>
        </p:nvSpPr>
        <p:spPr>
          <a:xfrm>
            <a:off x="3525149" y="2713669"/>
            <a:ext cx="214314" cy="214314"/>
          </a:xfrm>
          <a:prstGeom prst="ellipse">
            <a:avLst/>
          </a:prstGeom>
          <a:solidFill>
            <a:srgbClr val="CF171F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525149" y="3142297"/>
            <a:ext cx="214314" cy="214314"/>
          </a:xfrm>
          <a:prstGeom prst="ellipse">
            <a:avLst/>
          </a:prstGeom>
          <a:solidFill>
            <a:srgbClr val="FD5454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67918" y="1427798"/>
            <a:ext cx="4214813" cy="4135438"/>
          </a:xfrm>
          <a:prstGeom prst="ellipse">
            <a:avLst/>
          </a:prstGeom>
          <a:noFill/>
          <a:ln w="25400">
            <a:solidFill>
              <a:srgbClr val="C00000">
                <a:alpha val="97000"/>
              </a:srgbClr>
            </a:solidFill>
            <a:prstDash val="sysDot"/>
          </a:ln>
          <a:effectLst>
            <a:outerShdw blurRad="50800" dist="38100" dir="5400000" sx="101000" sy="101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453980" y="1427798"/>
            <a:ext cx="4214813" cy="4135438"/>
          </a:xfrm>
          <a:prstGeom prst="ellipse">
            <a:avLst/>
          </a:prstGeom>
          <a:noFill/>
          <a:ln w="25400">
            <a:solidFill>
              <a:srgbClr val="C00000">
                <a:alpha val="97000"/>
              </a:srgbClr>
            </a:solidFill>
            <a:prstDash val="sysDot"/>
          </a:ln>
          <a:effectLst>
            <a:outerShdw blurRad="50800" dist="38100" dir="5400000" sx="101000" sy="101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882355" y="2642235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技术支持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82355" y="3070860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培训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82355" y="3558223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集成实施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82355" y="4058285"/>
            <a:ext cx="15001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客户化定制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882355" y="4558348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业务咨询</a:t>
            </a:r>
          </a:p>
        </p:txBody>
      </p:sp>
      <p:sp>
        <p:nvSpPr>
          <p:cNvPr id="87" name="椭圆 86"/>
          <p:cNvSpPr/>
          <p:nvPr/>
        </p:nvSpPr>
        <p:spPr>
          <a:xfrm>
            <a:off x="3525149" y="3642361"/>
            <a:ext cx="214314" cy="214314"/>
          </a:xfrm>
          <a:prstGeom prst="ellipse">
            <a:avLst/>
          </a:prstGeom>
          <a:solidFill>
            <a:srgbClr val="CF171F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525149" y="4142429"/>
            <a:ext cx="214314" cy="214314"/>
          </a:xfrm>
          <a:prstGeom prst="ellipse">
            <a:avLst/>
          </a:prstGeom>
          <a:solidFill>
            <a:srgbClr val="FD5454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3525149" y="4642493"/>
            <a:ext cx="214314" cy="214314"/>
          </a:xfrm>
          <a:prstGeom prst="ellipse">
            <a:avLst/>
          </a:prstGeom>
          <a:solidFill>
            <a:srgbClr val="CF171F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7382801" y="2856545"/>
            <a:ext cx="214314" cy="214314"/>
          </a:xfrm>
          <a:prstGeom prst="ellipse">
            <a:avLst/>
          </a:prstGeom>
          <a:solidFill>
            <a:srgbClr val="CF171F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382801" y="3285173"/>
            <a:ext cx="214314" cy="214314"/>
          </a:xfrm>
          <a:prstGeom prst="ellipse">
            <a:avLst/>
          </a:prstGeom>
          <a:solidFill>
            <a:srgbClr val="FD5454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382801" y="3785238"/>
            <a:ext cx="214314" cy="214314"/>
          </a:xfrm>
          <a:prstGeom prst="ellipse">
            <a:avLst/>
          </a:prstGeom>
          <a:solidFill>
            <a:srgbClr val="CF171F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382801" y="4285305"/>
            <a:ext cx="214314" cy="214314"/>
          </a:xfrm>
          <a:prstGeom prst="ellipse">
            <a:avLst/>
          </a:prstGeom>
          <a:solidFill>
            <a:srgbClr val="FD5454"/>
          </a:solidFill>
          <a:ln>
            <a:noFill/>
          </a:ln>
          <a:effectLst>
            <a:outerShdw blurRad="152400" dist="114300" dir="5400000" sx="90000" sy="-19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739980" y="2772410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软件代理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739980" y="3253423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应用开发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739980" y="3713798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系统运营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739980" y="4213860"/>
            <a:ext cx="12144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系统  维护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596605" y="1781810"/>
            <a:ext cx="2286000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rgbClr val="D60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建设阶段鼎力支持</a:t>
            </a:r>
            <a:endParaRPr kumimoji="0" lang="en-US" altLang="zh-CN" b="1" kern="1200" cap="none" spc="0" normalizeH="0" baseline="0" noProof="0" dirty="0">
              <a:solidFill>
                <a:srgbClr val="D600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rgbClr val="D60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全程无忧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39855" y="1986598"/>
            <a:ext cx="24288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rgbClr val="D600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运营服务，增值无限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668293" y="2713673"/>
            <a:ext cx="12858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商淘软件贴心服务</a:t>
            </a:r>
          </a:p>
        </p:txBody>
      </p:sp>
      <p:sp>
        <p:nvSpPr>
          <p:cNvPr id="109" name="波形 108"/>
          <p:cNvSpPr/>
          <p:nvPr/>
        </p:nvSpPr>
        <p:spPr>
          <a:xfrm>
            <a:off x="4811032" y="4928246"/>
            <a:ext cx="2786082" cy="857256"/>
          </a:xfrm>
          <a:prstGeom prst="wave">
            <a:avLst>
              <a:gd name="adj1" fmla="val 12500"/>
              <a:gd name="adj2" fmla="val 342"/>
            </a:avLst>
          </a:prstGeom>
          <a:solidFill>
            <a:srgbClr val="CF171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你有我优，用心服务</a:t>
            </a:r>
          </a:p>
        </p:txBody>
      </p:sp>
      <p:sp>
        <p:nvSpPr>
          <p:cNvPr id="34" name="矩形 33"/>
          <p:cNvSpPr/>
          <p:nvPr/>
        </p:nvSpPr>
        <p:spPr>
          <a:xfrm>
            <a:off x="208911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商淘软件服务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677" name="矩形 34"/>
          <p:cNvSpPr/>
          <p:nvPr/>
        </p:nvSpPr>
        <p:spPr>
          <a:xfrm>
            <a:off x="37461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11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0"/>
                            </p:stCondLst>
                            <p:childTnLst>
                              <p:par>
                                <p:cTn id="13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9000"/>
                            </p:stCondLst>
                            <p:childTnLst>
                              <p:par>
                                <p:cTn id="14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9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3" grpId="0" bldLvl="0" animBg="1"/>
      <p:bldP spid="74" grpId="0"/>
      <p:bldP spid="75" grpId="0"/>
      <p:bldP spid="76" grpId="0"/>
      <p:bldP spid="77" grpId="0"/>
      <p:bldP spid="78" grpId="0"/>
      <p:bldP spid="100" grpId="0"/>
      <p:bldP spid="101" grpId="0"/>
      <p:bldP spid="102" grpId="0"/>
      <p:bldP spid="103" grpId="0"/>
      <p:bldP spid="104" grpId="0"/>
      <p:bldP spid="106" grpId="0"/>
      <p:bldP spid="107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90833" y="1174750"/>
            <a:ext cx="3714750" cy="610485"/>
          </a:xfrm>
          <a:prstGeom prst="rect">
            <a:avLst/>
          </a:prstGeom>
        </p:spPr>
        <p:txBody>
          <a:bodyPr lIns="91120" tIns="45560" rIns="91120" bIns="45560">
            <a:spAutoFit/>
          </a:bodyPr>
          <a:lstStyle/>
          <a:p>
            <a:pPr marL="379730" lvl="0" indent="-17145"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商淘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B2B2C</a:t>
            </a: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系统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wstmart--chatu_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050" y="3817620"/>
            <a:ext cx="2571115" cy="2923540"/>
          </a:xfrm>
          <a:prstGeom prst="rect">
            <a:avLst/>
          </a:prstGeom>
        </p:spPr>
      </p:pic>
      <p:pic>
        <p:nvPicPr>
          <p:cNvPr id="7171" name="图片 27" descr="？.jpg" hidden="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1880" y="3548380"/>
            <a:ext cx="2501900" cy="2855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6344568" y="4575016"/>
            <a:ext cx="2038350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商品团购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限时拍卖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微砍价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优惠券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满减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满送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满包邮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23513" y="3880803"/>
            <a:ext cx="5545138" cy="608756"/>
          </a:xfrm>
          <a:prstGeom prst="rect">
            <a:avLst/>
          </a:prstGeom>
        </p:spPr>
        <p:txBody>
          <a:bodyPr>
            <a:spAutoFit/>
          </a:bodyPr>
          <a:lstStyle>
            <a:lvl1pPr marL="381000" indent="-17780" eaLnBrk="0" hangingPunct="0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lvl="0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系统功能</a:t>
            </a: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：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99085" y="4603433"/>
            <a:ext cx="2952750" cy="181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签到送积分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积分商城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拼团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三级分销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虚拟商品自动发货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Ucenter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社交营销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…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48020" y="1871028"/>
            <a:ext cx="4673600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基于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ThinkPHP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5.1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的最佳商超一体解决方案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目前最完善的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ThinkPHP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开源商城系统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拥有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、手机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WAP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、微商城、安卓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、苹果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、微信小程序，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六端合一，六端互通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极其适合企业及个人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快速上线商务平台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00" name="矩形 15"/>
          <p:cNvSpPr/>
          <p:nvPr/>
        </p:nvSpPr>
        <p:spPr>
          <a:xfrm>
            <a:off x="2232625" y="285750"/>
            <a:ext cx="4429125" cy="70788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商淘</a:t>
            </a:r>
            <a:r>
              <a:rPr lang="en-US" altLang="zh-CN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B2B2C</a:t>
            </a:r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简介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201" name="矩形 26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01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8202" name="Picture 2" hidden="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9600" y="1285875"/>
            <a:ext cx="2381250" cy="2062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1248" y="1174750"/>
            <a:ext cx="2828925" cy="2405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26" grpId="0"/>
      <p:bldP spid="29" grpId="0"/>
      <p:bldP spid="1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虚尾箭头 7"/>
          <p:cNvSpPr/>
          <p:nvPr/>
        </p:nvSpPr>
        <p:spPr>
          <a:xfrm rot="5400000">
            <a:off x="1343625" y="2450465"/>
            <a:ext cx="5238750" cy="1428750"/>
          </a:xfrm>
          <a:prstGeom prst="stripedRightArrow">
            <a:avLst/>
          </a:prstGeom>
          <a:solidFill>
            <a:srgbClr val="FF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虚尾箭头 5"/>
          <p:cNvSpPr/>
          <p:nvPr/>
        </p:nvSpPr>
        <p:spPr>
          <a:xfrm>
            <a:off x="2891438" y="748665"/>
            <a:ext cx="4271963" cy="1582738"/>
          </a:xfrm>
          <a:prstGeom prst="stripedRightArrow">
            <a:avLst/>
          </a:prstGeom>
          <a:solidFill>
            <a:srgbClr val="FF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1" name="TextBox 6"/>
          <p:cNvSpPr txBox="1"/>
          <p:nvPr/>
        </p:nvSpPr>
        <p:spPr>
          <a:xfrm>
            <a:off x="3677250" y="1297940"/>
            <a:ext cx="27860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商淘软件咨询热线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 descr="qq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925" y="2255203"/>
            <a:ext cx="404813" cy="40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 descr="电话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1550" y="4545648"/>
            <a:ext cx="352425" cy="35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 descr="p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8213" y="3041015"/>
            <a:ext cx="390525" cy="371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4569743" y="2398713"/>
            <a:ext cx="3514725" cy="3308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153289970  / 707563272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69743" y="3112770"/>
            <a:ext cx="2214562" cy="3308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159 1867 1994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05303" y="3898900"/>
            <a:ext cx="2143125" cy="3308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159 1867 1994</a:t>
            </a:r>
          </a:p>
        </p:txBody>
      </p:sp>
      <p:pic>
        <p:nvPicPr>
          <p:cNvPr id="16" name="图片 15" descr="手机端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0113" y="3755390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4605303" y="4651058"/>
            <a:ext cx="2643187" cy="3308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020-85289921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8288" y="1916113"/>
            <a:ext cx="3929063" cy="11430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正准黑简体" panose="02000000000000000000" pitchFamily="2" charset="-122"/>
                <a:ea typeface="方正正准黑简体" panose="02000000000000000000" pitchFamily="2" charset="-122"/>
                <a:cs typeface="+mj-cs"/>
              </a:rPr>
              <a:t>谢谢欣赏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365" y="4058603"/>
            <a:ext cx="3071813" cy="54292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商淘软件旗下产 品       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368313" y="1844675"/>
            <a:ext cx="500063" cy="4286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44538" y="1701800"/>
            <a:ext cx="428625" cy="3778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2437730" y="4673283"/>
            <a:ext cx="3143250" cy="3571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 defTabSz="914400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B2B2C</a:t>
            </a:r>
            <a:r>
              <a:rPr lang="zh-CN" altLang="en-US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商城系统 </a:t>
            </a:r>
            <a:r>
              <a:rPr lang="en-US" altLang="zh-CN" b="1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WSTMart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marL="342900" indent="-342900" defTabSz="914400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5643210" y="4673283"/>
            <a:ext cx="3143250" cy="3571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 defTabSz="914400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新零售商城系统 </a:t>
            </a:r>
            <a:r>
              <a:rPr lang="en-US" altLang="zh-CN" b="1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WSTMall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marL="342900" indent="-342900" defTabSz="914400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5637178" y="5124133"/>
            <a:ext cx="3668712" cy="3825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连锁便利店系统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WSTStore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2437730" y="5124133"/>
            <a:ext cx="3143250" cy="35718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 defTabSz="914400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单店版系统 </a:t>
            </a:r>
            <a:r>
              <a:rPr lang="en-US" altLang="zh-CN" b="1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WSTShop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marL="342900" indent="-342900" defTabSz="914400">
              <a:lnSpc>
                <a:spcPct val="90000"/>
              </a:lnSpc>
              <a:spcBef>
                <a:spcPct val="180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26" name="Picture 2" descr="F:\日常\2月\2.27\PPT\背景\尾页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1038" y="1835150"/>
            <a:ext cx="1085850" cy="11144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2438365" y="3727450"/>
            <a:ext cx="7029450" cy="0"/>
          </a:xfrm>
          <a:prstGeom prst="line">
            <a:avLst/>
          </a:prstGeom>
          <a:ln>
            <a:solidFill>
              <a:srgbClr val="D6000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49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49"/>
                            </p:stCondLst>
                            <p:childTnLst>
                              <p:par>
                                <p:cTn id="2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49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49"/>
                            </p:stCondLst>
                            <p:childTnLst>
                              <p:par>
                                <p:cTn id="39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49"/>
                            </p:stCondLst>
                            <p:childTnLst>
                              <p:par>
                                <p:cTn id="47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49"/>
                            </p:stCondLst>
                            <p:childTnLst>
                              <p:par>
                                <p:cTn id="5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49"/>
                            </p:stCondLst>
                            <p:childTnLst>
                              <p:par>
                                <p:cTn id="63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ldLvl="0" animBg="1"/>
      <p:bldP spid="5" grpId="0" bldLvl="0" animBg="1"/>
      <p:bldP spid="6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3"/>
          <p:cNvSpPr txBox="1"/>
          <p:nvPr/>
        </p:nvSpPr>
        <p:spPr>
          <a:xfrm>
            <a:off x="344453" y="493395"/>
            <a:ext cx="8520112" cy="649288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/>
          <a:lstStyle/>
          <a:p>
            <a:pPr>
              <a:lnSpc>
                <a:spcPct val="90000"/>
              </a:lnSpc>
            </a:pP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8375015" y="1721485"/>
            <a:ext cx="2631440" cy="3415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年历史的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ThinkPHP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最新框架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面向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API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开发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引入更多的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PHP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新特性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优化核心，减少依赖，实现真正的惰性加载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just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MVC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架构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，拥有更强的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安全性 、稳定性和易用性</a:t>
            </a:r>
          </a:p>
        </p:txBody>
      </p:sp>
      <p:sp>
        <p:nvSpPr>
          <p:cNvPr id="15" name="矩形 14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整体</a:t>
            </a:r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框架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246" name="矩形 15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02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487" y="1443675"/>
            <a:ext cx="6513513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五边形 40"/>
          <p:cNvSpPr/>
          <p:nvPr/>
        </p:nvSpPr>
        <p:spPr>
          <a:xfrm rot="16200000">
            <a:off x="7164511" y="3362166"/>
            <a:ext cx="4070350" cy="1204913"/>
          </a:xfrm>
          <a:prstGeom prst="homePlate">
            <a:avLst/>
          </a:prstGeom>
          <a:solidFill>
            <a:srgbClr val="FFFFFF"/>
          </a:solidFill>
          <a:ln>
            <a:solidFill>
              <a:srgbClr val="CF171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五边形 38"/>
          <p:cNvSpPr/>
          <p:nvPr/>
        </p:nvSpPr>
        <p:spPr>
          <a:xfrm rot="16200000">
            <a:off x="4902641" y="3333591"/>
            <a:ext cx="3998913" cy="1190625"/>
          </a:xfrm>
          <a:prstGeom prst="homePlate">
            <a:avLst/>
          </a:prstGeom>
          <a:solidFill>
            <a:srgbClr val="FFFFFF"/>
          </a:solidFill>
          <a:ln>
            <a:solidFill>
              <a:srgbClr val="CF171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268" name="标题 13"/>
          <p:cNvSpPr txBox="1"/>
          <p:nvPr/>
        </p:nvSpPr>
        <p:spPr>
          <a:xfrm>
            <a:off x="1545238" y="333375"/>
            <a:ext cx="8520112" cy="649288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/>
          <a:lstStyle/>
          <a:p>
            <a:pPr>
              <a:lnSpc>
                <a:spcPct val="90000"/>
              </a:lnSpc>
            </a:pP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左右箭头 33"/>
          <p:cNvSpPr/>
          <p:nvPr/>
        </p:nvSpPr>
        <p:spPr>
          <a:xfrm>
            <a:off x="7383745" y="3642360"/>
            <a:ext cx="1643063" cy="1000125"/>
          </a:xfrm>
          <a:prstGeom prst="leftRightArrow">
            <a:avLst/>
          </a:prstGeom>
          <a:solidFill>
            <a:srgbClr val="FFDDDF"/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数据接口</a:t>
            </a:r>
          </a:p>
        </p:txBody>
      </p:sp>
      <p:grpSp>
        <p:nvGrpSpPr>
          <p:cNvPr id="2" name="组合 72"/>
          <p:cNvGrpSpPr/>
          <p:nvPr/>
        </p:nvGrpSpPr>
        <p:grpSpPr>
          <a:xfrm>
            <a:off x="2817143" y="1882140"/>
            <a:ext cx="1133475" cy="4070350"/>
            <a:chOff x="1071538" y="2073618"/>
            <a:chExt cx="1133279" cy="4070027"/>
          </a:xfrm>
        </p:grpSpPr>
        <p:grpSp>
          <p:nvGrpSpPr>
            <p:cNvPr id="11271" name="组合 14"/>
            <p:cNvGrpSpPr/>
            <p:nvPr/>
          </p:nvGrpSpPr>
          <p:grpSpPr>
            <a:xfrm rot="5400000">
              <a:off x="-396838" y="3541990"/>
              <a:ext cx="4070027" cy="1133279"/>
              <a:chOff x="1308477" y="2945046"/>
              <a:chExt cx="4070027" cy="1133279"/>
            </a:xfrm>
          </p:grpSpPr>
          <p:sp>
            <p:nvSpPr>
              <p:cNvPr id="17" name="五边形 16"/>
              <p:cNvSpPr/>
              <p:nvPr/>
            </p:nvSpPr>
            <p:spPr>
              <a:xfrm rot="10800000">
                <a:off x="1308476" y="2945046"/>
                <a:ext cx="4070027" cy="1133279"/>
              </a:xfrm>
              <a:prstGeom prst="homePlate">
                <a:avLst/>
              </a:prstGeom>
              <a:solidFill>
                <a:srgbClr val="FFFFFF"/>
              </a:solidFill>
              <a:ln>
                <a:solidFill>
                  <a:srgbClr val="CF171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五边形 10"/>
              <p:cNvSpPr/>
              <p:nvPr/>
            </p:nvSpPr>
            <p:spPr>
              <a:xfrm rot="21600000">
                <a:off x="1591029" y="2945046"/>
                <a:ext cx="3787474" cy="11332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499745" tIns="190500" rIns="355600" bIns="190500" spcCol="1270" anchor="ctr"/>
              <a:lstStyle/>
              <a:p>
                <a:pPr marL="0" marR="0" lvl="0" indent="0" algn="ctr" defTabSz="2222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0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2" name="圆角矩形 41"/>
            <p:cNvSpPr/>
            <p:nvPr/>
          </p:nvSpPr>
          <p:spPr>
            <a:xfrm>
              <a:off x="1209549" y="2716560"/>
              <a:ext cx="857256" cy="357190"/>
            </a:xfrm>
            <a:prstGeom prst="roundRect">
              <a:avLst/>
            </a:prstGeom>
            <a:solidFill>
              <a:srgbClr val="CF171F"/>
            </a:solidFill>
            <a:ln>
              <a:solidFill>
                <a:srgbClr val="D60009"/>
              </a:solidFill>
            </a:ln>
            <a:effectLst>
              <a:outerShdw blurRad="304800" dist="139700" dir="5400000" sx="61000" sy="61000" algn="ctr" rotWithShape="0">
                <a:srgbClr val="000000">
                  <a:alpha val="9000"/>
                </a:srgb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209549" y="3259492"/>
              <a:ext cx="857256" cy="357190"/>
            </a:xfrm>
            <a:prstGeom prst="roundRect">
              <a:avLst/>
            </a:prstGeom>
            <a:solidFill>
              <a:srgbClr val="CF171F"/>
            </a:solidFill>
            <a:ln>
              <a:solidFill>
                <a:srgbClr val="D60009"/>
              </a:solidFill>
            </a:ln>
            <a:effectLst>
              <a:outerShdw blurRad="304800" dist="139700" dir="5400000" sx="61000" sy="61000" algn="ctr" rotWithShape="0">
                <a:srgbClr val="000000">
                  <a:alpha val="9000"/>
                </a:srgb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WAP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209549" y="3840520"/>
              <a:ext cx="857256" cy="357190"/>
            </a:xfrm>
            <a:prstGeom prst="roundRect">
              <a:avLst/>
            </a:prstGeom>
            <a:solidFill>
              <a:srgbClr val="CF171F"/>
            </a:solidFill>
            <a:ln>
              <a:solidFill>
                <a:srgbClr val="D60009"/>
              </a:solidFill>
            </a:ln>
            <a:effectLst>
              <a:outerShdw blurRad="304800" dist="139700" dir="5400000" sx="61000" sy="61000" algn="ctr" rotWithShape="0">
                <a:srgbClr val="000000">
                  <a:alpha val="9000"/>
                </a:srgb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微信</a:t>
              </a: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209549" y="4421548"/>
              <a:ext cx="857256" cy="357190"/>
            </a:xfrm>
            <a:prstGeom prst="roundRect">
              <a:avLst/>
            </a:prstGeom>
            <a:solidFill>
              <a:srgbClr val="CF171F"/>
            </a:solidFill>
            <a:ln>
              <a:solidFill>
                <a:srgbClr val="D60009"/>
              </a:solidFill>
            </a:ln>
            <a:effectLst>
              <a:outerShdw blurRad="304800" dist="139700" dir="5400000" sx="61000" sy="61000" algn="ctr" rotWithShape="0">
                <a:srgbClr val="000000">
                  <a:alpha val="9000"/>
                </a:srgb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小程序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209549" y="5002576"/>
              <a:ext cx="857256" cy="357190"/>
            </a:xfrm>
            <a:prstGeom prst="roundRect">
              <a:avLst/>
            </a:prstGeom>
            <a:solidFill>
              <a:srgbClr val="CF171F"/>
            </a:solidFill>
            <a:ln>
              <a:solidFill>
                <a:srgbClr val="D60009"/>
              </a:solidFill>
            </a:ln>
            <a:effectLst>
              <a:outerShdw blurRad="304800" dist="139700" dir="5400000" sx="61000" sy="61000" algn="ctr" rotWithShape="0">
                <a:srgbClr val="000000">
                  <a:alpha val="9000"/>
                </a:srgb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Android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209549" y="5574080"/>
              <a:ext cx="857256" cy="357190"/>
            </a:xfrm>
            <a:prstGeom prst="roundRect">
              <a:avLst/>
            </a:prstGeom>
            <a:solidFill>
              <a:srgbClr val="CF171F"/>
            </a:solidFill>
            <a:ln>
              <a:solidFill>
                <a:srgbClr val="D60009"/>
              </a:solidFill>
            </a:ln>
            <a:effectLst>
              <a:outerShdw blurRad="304800" dist="139700" dir="5400000" sx="61000" sy="61000" algn="ctr" rotWithShape="0">
                <a:srgbClr val="000000">
                  <a:alpha val="9000"/>
                </a:srgb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IOS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组合 73"/>
          <p:cNvGrpSpPr/>
          <p:nvPr/>
        </p:nvGrpSpPr>
        <p:grpSpPr>
          <a:xfrm>
            <a:off x="4228430" y="2596515"/>
            <a:ext cx="1785938" cy="1214438"/>
            <a:chOff x="2482196" y="2787998"/>
            <a:chExt cx="1785950" cy="1214446"/>
          </a:xfrm>
        </p:grpSpPr>
        <p:sp>
          <p:nvSpPr>
            <p:cNvPr id="49" name="圆角矩形 48"/>
            <p:cNvSpPr/>
            <p:nvPr/>
          </p:nvSpPr>
          <p:spPr>
            <a:xfrm>
              <a:off x="2482196" y="2787998"/>
              <a:ext cx="1785950" cy="1214446"/>
            </a:xfrm>
            <a:prstGeom prst="roundRect">
              <a:avLst/>
            </a:prstGeom>
            <a:solidFill>
              <a:srgbClr val="FFDDDF"/>
            </a:solidFill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547284" y="2930874"/>
              <a:ext cx="781055" cy="24606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商家管理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415652" y="2930874"/>
              <a:ext cx="781055" cy="24606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商品管理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548871" y="3257901"/>
              <a:ext cx="781055" cy="24447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订单管理</a:t>
              </a: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3410890" y="3257901"/>
              <a:ext cx="781055" cy="24447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会员管理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548871" y="3573816"/>
              <a:ext cx="781055" cy="24606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财务管理</a:t>
              </a: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3410890" y="3573816"/>
              <a:ext cx="781055" cy="24606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统计报表</a:t>
              </a:r>
            </a:p>
          </p:txBody>
        </p:sp>
      </p:grpSp>
      <p:grpSp>
        <p:nvGrpSpPr>
          <p:cNvPr id="5" name="组合 74"/>
          <p:cNvGrpSpPr/>
          <p:nvPr/>
        </p:nvGrpSpPr>
        <p:grpSpPr>
          <a:xfrm>
            <a:off x="4222715" y="4073208"/>
            <a:ext cx="1785938" cy="857250"/>
            <a:chOff x="2482196" y="4145320"/>
            <a:chExt cx="1785950" cy="857256"/>
          </a:xfrm>
        </p:grpSpPr>
        <p:sp>
          <p:nvSpPr>
            <p:cNvPr id="56" name="圆角矩形 55"/>
            <p:cNvSpPr/>
            <p:nvPr/>
          </p:nvSpPr>
          <p:spPr>
            <a:xfrm>
              <a:off x="2482196" y="4145320"/>
              <a:ext cx="1785950" cy="857256"/>
            </a:xfrm>
            <a:prstGeom prst="roundRect">
              <a:avLst/>
            </a:prstGeom>
            <a:solidFill>
              <a:srgbClr val="CF171F"/>
            </a:solidFill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553634" y="4269146"/>
              <a:ext cx="781055" cy="24447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DD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分销管理</a:t>
              </a: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415652" y="4269146"/>
              <a:ext cx="781055" cy="24447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DD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拼团管理</a:t>
              </a: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553634" y="4613635"/>
              <a:ext cx="781055" cy="24606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DD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支付管理</a:t>
              </a: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3415652" y="4613635"/>
              <a:ext cx="781055" cy="24606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DD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751" tIns="45875" rIns="91751" bIns="4587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其他插件</a:t>
              </a:r>
            </a:p>
          </p:txBody>
        </p:sp>
      </p:grpSp>
      <p:sp>
        <p:nvSpPr>
          <p:cNvPr id="61" name="圆角矩形 60"/>
          <p:cNvSpPr/>
          <p:nvPr/>
        </p:nvSpPr>
        <p:spPr>
          <a:xfrm>
            <a:off x="4233510" y="5097145"/>
            <a:ext cx="1785938" cy="285750"/>
          </a:xfrm>
          <a:prstGeom prst="roundRect">
            <a:avLst/>
          </a:prstGeom>
          <a:solidFill>
            <a:srgbClr val="FFDDD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安全管理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4222715" y="5501640"/>
            <a:ext cx="1785938" cy="285750"/>
          </a:xfrm>
          <a:prstGeom prst="roundRect">
            <a:avLst/>
          </a:prstGeom>
          <a:solidFill>
            <a:srgbClr val="CF171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Ucenter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社交营销</a:t>
            </a:r>
          </a:p>
        </p:txBody>
      </p:sp>
      <p:sp>
        <p:nvSpPr>
          <p:cNvPr id="64" name="任意多边形 63"/>
          <p:cNvSpPr/>
          <p:nvPr/>
        </p:nvSpPr>
        <p:spPr>
          <a:xfrm>
            <a:off x="4079205" y="1890078"/>
            <a:ext cx="2095500" cy="4076700"/>
          </a:xfrm>
          <a:custGeom>
            <a:avLst/>
            <a:gdLst>
              <a:gd name="connsiteX0" fmla="*/ 1043940 w 2095500"/>
              <a:gd name="connsiteY0" fmla="*/ 0 h 4076700"/>
              <a:gd name="connsiteX1" fmla="*/ 0 w 2095500"/>
              <a:gd name="connsiteY1" fmla="*/ 586740 h 4076700"/>
              <a:gd name="connsiteX2" fmla="*/ 7620 w 2095500"/>
              <a:gd name="connsiteY2" fmla="*/ 4069080 h 4076700"/>
              <a:gd name="connsiteX3" fmla="*/ 2095500 w 2095500"/>
              <a:gd name="connsiteY3" fmla="*/ 4076700 h 4076700"/>
              <a:gd name="connsiteX4" fmla="*/ 2080260 w 2095500"/>
              <a:gd name="connsiteY4" fmla="*/ 594360 h 4076700"/>
              <a:gd name="connsiteX5" fmla="*/ 1043940 w 2095500"/>
              <a:gd name="connsiteY5" fmla="*/ 0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0" h="4076700">
                <a:moveTo>
                  <a:pt x="1043940" y="0"/>
                </a:moveTo>
                <a:lnTo>
                  <a:pt x="0" y="586740"/>
                </a:lnTo>
                <a:lnTo>
                  <a:pt x="7620" y="4069080"/>
                </a:lnTo>
                <a:lnTo>
                  <a:pt x="2095500" y="4076700"/>
                </a:lnTo>
                <a:lnTo>
                  <a:pt x="2080260" y="594360"/>
                </a:lnTo>
                <a:lnTo>
                  <a:pt x="1043940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组合 71"/>
          <p:cNvGrpSpPr/>
          <p:nvPr/>
        </p:nvGrpSpPr>
        <p:grpSpPr>
          <a:xfrm>
            <a:off x="2817143" y="1248728"/>
            <a:ext cx="7097712" cy="1133475"/>
            <a:chOff x="1071538" y="1440405"/>
            <a:chExt cx="7098352" cy="1133279"/>
          </a:xfrm>
        </p:grpSpPr>
        <p:sp>
          <p:nvSpPr>
            <p:cNvPr id="16" name="椭圆 15"/>
            <p:cNvSpPr/>
            <p:nvPr/>
          </p:nvSpPr>
          <p:spPr>
            <a:xfrm>
              <a:off x="1071538" y="1440405"/>
              <a:ext cx="1133577" cy="1133279"/>
            </a:xfrm>
            <a:prstGeom prst="ellipse">
              <a:avLst/>
            </a:prstGeom>
            <a:solidFill>
              <a:srgbClr val="FFDDDF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端口</a:t>
              </a:r>
            </a:p>
          </p:txBody>
        </p:sp>
        <p:sp>
          <p:nvSpPr>
            <p:cNvPr id="24" name="椭圆 23"/>
            <p:cNvSpPr/>
            <p:nvPr/>
          </p:nvSpPr>
          <p:spPr>
            <a:xfrm>
              <a:off x="4653261" y="1440405"/>
              <a:ext cx="1133577" cy="1133279"/>
            </a:xfrm>
            <a:prstGeom prst="ellipse">
              <a:avLst/>
            </a:prstGeom>
            <a:solidFill>
              <a:srgbClr val="FFDDDF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服务器端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7036313" y="1440405"/>
              <a:ext cx="1133577" cy="1133279"/>
            </a:xfrm>
            <a:prstGeom prst="ellipse">
              <a:avLst/>
            </a:prstGeom>
            <a:solidFill>
              <a:srgbClr val="FFDDDF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数据库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2814770" y="1440405"/>
              <a:ext cx="1133577" cy="1133279"/>
            </a:xfrm>
            <a:prstGeom prst="ellipse">
              <a:avLst/>
            </a:prstGeom>
            <a:solidFill>
              <a:srgbClr val="FFDDDF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cs"/>
                </a:rPr>
                <a:t>业务服务</a:t>
              </a:r>
            </a:p>
          </p:txBody>
        </p:sp>
      </p:grpSp>
      <p:sp>
        <p:nvSpPr>
          <p:cNvPr id="66" name="圆角矩形 65"/>
          <p:cNvSpPr/>
          <p:nvPr/>
        </p:nvSpPr>
        <p:spPr>
          <a:xfrm>
            <a:off x="6454740" y="3071813"/>
            <a:ext cx="928688" cy="857250"/>
          </a:xfrm>
          <a:prstGeom prst="roundRect">
            <a:avLst/>
          </a:prstGeom>
          <a:solidFill>
            <a:srgbClr val="CF171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Redis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缓存处理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6454740" y="4857750"/>
            <a:ext cx="928688" cy="785813"/>
          </a:xfrm>
          <a:prstGeom prst="roundRect">
            <a:avLst/>
          </a:prstGeom>
          <a:solidFill>
            <a:srgbClr val="FFDDD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Memec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-ache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8873773" y="4642485"/>
            <a:ext cx="928688" cy="857250"/>
          </a:xfrm>
          <a:prstGeom prst="roundRect">
            <a:avLst/>
          </a:prstGeom>
          <a:solidFill>
            <a:srgbClr val="CF171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备份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8746138" y="2880678"/>
            <a:ext cx="928688" cy="785813"/>
          </a:xfrm>
          <a:prstGeom prst="roundRect">
            <a:avLst/>
          </a:prstGeom>
          <a:solidFill>
            <a:srgbClr val="FFDDD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</a:t>
            </a:r>
          </a:p>
        </p:txBody>
      </p:sp>
      <p:sp>
        <p:nvSpPr>
          <p:cNvPr id="63" name="矩形 62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</a:rPr>
              <a:t>商淘</a:t>
            </a:r>
            <a:r>
              <a:rPr lang="en-US" altLang="zh-CN" sz="4000" b="1" dirty="0" smtClean="0">
                <a:solidFill>
                  <a:srgbClr val="D60009"/>
                </a:solidFill>
                <a:latin typeface="Calibri" panose="020F0502020204030204" pitchFamily="34" charset="0"/>
              </a:rPr>
              <a:t>B2B2C</a:t>
            </a:r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方案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307" name="矩形 64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03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7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34" grpId="0" bldLvl="0" animBg="1"/>
      <p:bldP spid="61" grpId="0" bldLvl="0" animBg="1"/>
      <p:bldP spid="62" grpId="0" bldLvl="0" animBg="1"/>
      <p:bldP spid="66" grpId="0" bldLvl="0" animBg="1"/>
      <p:bldP spid="68" grpId="0" bldLvl="0" animBg="1"/>
      <p:bldP spid="69" grpId="0" bldLvl="0" animBg="1"/>
      <p:bldP spid="70" grpId="0" bldLvl="0" animBg="1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5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12"/>
          <p:cNvSpPr/>
          <p:nvPr/>
        </p:nvSpPr>
        <p:spPr>
          <a:xfrm>
            <a:off x="2227545" y="2724150"/>
            <a:ext cx="3111500" cy="987425"/>
          </a:xfrm>
          <a:prstGeom prst="rect">
            <a:avLst/>
          </a:prstGeom>
          <a:solidFill>
            <a:srgbClr val="D60009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48"/>
          <p:cNvGrpSpPr/>
          <p:nvPr/>
        </p:nvGrpSpPr>
        <p:grpSpPr>
          <a:xfrm>
            <a:off x="5575900" y="2190433"/>
            <a:ext cx="1041400" cy="1889125"/>
            <a:chOff x="0" y="0"/>
            <a:chExt cx="1041400" cy="1890192"/>
          </a:xfrm>
        </p:grpSpPr>
        <p:grpSp>
          <p:nvGrpSpPr>
            <p:cNvPr id="12293" name="Group 98"/>
            <p:cNvGrpSpPr/>
            <p:nvPr/>
          </p:nvGrpSpPr>
          <p:grpSpPr>
            <a:xfrm>
              <a:off x="242795" y="1127909"/>
              <a:ext cx="546286" cy="762283"/>
              <a:chOff x="0" y="0"/>
              <a:chExt cx="546286" cy="762283"/>
            </a:xfrm>
          </p:grpSpPr>
          <p:sp>
            <p:nvSpPr>
              <p:cNvPr id="12294" name="Freeform 9"/>
              <p:cNvSpPr/>
              <p:nvPr/>
            </p:nvSpPr>
            <p:spPr>
              <a:xfrm>
                <a:off x="0" y="0"/>
                <a:ext cx="546286" cy="76228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2087" h="2910">
                    <a:moveTo>
                      <a:pt x="1044" y="0"/>
                    </a:moveTo>
                    <a:lnTo>
                      <a:pt x="400" y="0"/>
                    </a:lnTo>
                    <a:lnTo>
                      <a:pt x="349" y="71"/>
                    </a:lnTo>
                    <a:lnTo>
                      <a:pt x="300" y="144"/>
                    </a:lnTo>
                    <a:lnTo>
                      <a:pt x="275" y="180"/>
                    </a:lnTo>
                    <a:lnTo>
                      <a:pt x="253" y="217"/>
                    </a:lnTo>
                    <a:lnTo>
                      <a:pt x="229" y="254"/>
                    </a:lnTo>
                    <a:lnTo>
                      <a:pt x="206" y="292"/>
                    </a:lnTo>
                    <a:lnTo>
                      <a:pt x="185" y="329"/>
                    </a:lnTo>
                    <a:lnTo>
                      <a:pt x="164" y="367"/>
                    </a:lnTo>
                    <a:lnTo>
                      <a:pt x="144" y="406"/>
                    </a:lnTo>
                    <a:lnTo>
                      <a:pt x="124" y="445"/>
                    </a:lnTo>
                    <a:lnTo>
                      <a:pt x="107" y="485"/>
                    </a:lnTo>
                    <a:lnTo>
                      <a:pt x="90" y="524"/>
                    </a:lnTo>
                    <a:lnTo>
                      <a:pt x="74" y="564"/>
                    </a:lnTo>
                    <a:lnTo>
                      <a:pt x="60" y="605"/>
                    </a:lnTo>
                    <a:lnTo>
                      <a:pt x="47" y="646"/>
                    </a:lnTo>
                    <a:lnTo>
                      <a:pt x="36" y="688"/>
                    </a:lnTo>
                    <a:lnTo>
                      <a:pt x="25" y="730"/>
                    </a:lnTo>
                    <a:lnTo>
                      <a:pt x="18" y="773"/>
                    </a:lnTo>
                    <a:lnTo>
                      <a:pt x="11" y="816"/>
                    </a:lnTo>
                    <a:lnTo>
                      <a:pt x="6" y="860"/>
                    </a:lnTo>
                    <a:lnTo>
                      <a:pt x="2" y="905"/>
                    </a:lnTo>
                    <a:lnTo>
                      <a:pt x="0" y="950"/>
                    </a:lnTo>
                    <a:lnTo>
                      <a:pt x="2" y="995"/>
                    </a:lnTo>
                    <a:lnTo>
                      <a:pt x="4" y="1041"/>
                    </a:lnTo>
                    <a:lnTo>
                      <a:pt x="10" y="1088"/>
                    </a:lnTo>
                    <a:lnTo>
                      <a:pt x="16" y="1136"/>
                    </a:lnTo>
                    <a:lnTo>
                      <a:pt x="25" y="1185"/>
                    </a:lnTo>
                    <a:lnTo>
                      <a:pt x="37" y="1234"/>
                    </a:lnTo>
                    <a:lnTo>
                      <a:pt x="52" y="1284"/>
                    </a:lnTo>
                    <a:lnTo>
                      <a:pt x="68" y="1334"/>
                    </a:lnTo>
                    <a:lnTo>
                      <a:pt x="255" y="1127"/>
                    </a:lnTo>
                    <a:lnTo>
                      <a:pt x="250" y="1168"/>
                    </a:lnTo>
                    <a:lnTo>
                      <a:pt x="246" y="1209"/>
                    </a:lnTo>
                    <a:lnTo>
                      <a:pt x="245" y="1251"/>
                    </a:lnTo>
                    <a:lnTo>
                      <a:pt x="245" y="1294"/>
                    </a:lnTo>
                    <a:lnTo>
                      <a:pt x="247" y="1338"/>
                    </a:lnTo>
                    <a:lnTo>
                      <a:pt x="250" y="1383"/>
                    </a:lnTo>
                    <a:lnTo>
                      <a:pt x="255" y="1429"/>
                    </a:lnTo>
                    <a:lnTo>
                      <a:pt x="262" y="1475"/>
                    </a:lnTo>
                    <a:lnTo>
                      <a:pt x="271" y="1523"/>
                    </a:lnTo>
                    <a:lnTo>
                      <a:pt x="282" y="1572"/>
                    </a:lnTo>
                    <a:lnTo>
                      <a:pt x="294" y="1622"/>
                    </a:lnTo>
                    <a:lnTo>
                      <a:pt x="308" y="1672"/>
                    </a:lnTo>
                    <a:lnTo>
                      <a:pt x="325" y="1724"/>
                    </a:lnTo>
                    <a:lnTo>
                      <a:pt x="344" y="1776"/>
                    </a:lnTo>
                    <a:lnTo>
                      <a:pt x="363" y="1829"/>
                    </a:lnTo>
                    <a:lnTo>
                      <a:pt x="386" y="1883"/>
                    </a:lnTo>
                    <a:lnTo>
                      <a:pt x="410" y="1939"/>
                    </a:lnTo>
                    <a:lnTo>
                      <a:pt x="436" y="1996"/>
                    </a:lnTo>
                    <a:lnTo>
                      <a:pt x="465" y="2054"/>
                    </a:lnTo>
                    <a:lnTo>
                      <a:pt x="496" y="2113"/>
                    </a:lnTo>
                    <a:lnTo>
                      <a:pt x="529" y="2173"/>
                    </a:lnTo>
                    <a:lnTo>
                      <a:pt x="564" y="2233"/>
                    </a:lnTo>
                    <a:lnTo>
                      <a:pt x="601" y="2295"/>
                    </a:lnTo>
                    <a:lnTo>
                      <a:pt x="641" y="2359"/>
                    </a:lnTo>
                    <a:lnTo>
                      <a:pt x="683" y="2424"/>
                    </a:lnTo>
                    <a:lnTo>
                      <a:pt x="727" y="2490"/>
                    </a:lnTo>
                    <a:lnTo>
                      <a:pt x="774" y="2557"/>
                    </a:lnTo>
                    <a:lnTo>
                      <a:pt x="823" y="2624"/>
                    </a:lnTo>
                    <a:lnTo>
                      <a:pt x="875" y="2694"/>
                    </a:lnTo>
                    <a:lnTo>
                      <a:pt x="929" y="2764"/>
                    </a:lnTo>
                    <a:lnTo>
                      <a:pt x="985" y="2837"/>
                    </a:lnTo>
                    <a:lnTo>
                      <a:pt x="1044" y="2910"/>
                    </a:lnTo>
                    <a:lnTo>
                      <a:pt x="1103" y="2837"/>
                    </a:lnTo>
                    <a:lnTo>
                      <a:pt x="1160" y="2764"/>
                    </a:lnTo>
                    <a:lnTo>
                      <a:pt x="1214" y="2694"/>
                    </a:lnTo>
                    <a:lnTo>
                      <a:pt x="1265" y="2624"/>
                    </a:lnTo>
                    <a:lnTo>
                      <a:pt x="1314" y="2557"/>
                    </a:lnTo>
                    <a:lnTo>
                      <a:pt x="1360" y="2490"/>
                    </a:lnTo>
                    <a:lnTo>
                      <a:pt x="1405" y="2424"/>
                    </a:lnTo>
                    <a:lnTo>
                      <a:pt x="1448" y="2359"/>
                    </a:lnTo>
                    <a:lnTo>
                      <a:pt x="1487" y="2295"/>
                    </a:lnTo>
                    <a:lnTo>
                      <a:pt x="1524" y="2233"/>
                    </a:lnTo>
                    <a:lnTo>
                      <a:pt x="1560" y="2173"/>
                    </a:lnTo>
                    <a:lnTo>
                      <a:pt x="1593" y="2113"/>
                    </a:lnTo>
                    <a:lnTo>
                      <a:pt x="1623" y="2054"/>
                    </a:lnTo>
                    <a:lnTo>
                      <a:pt x="1652" y="1996"/>
                    </a:lnTo>
                    <a:lnTo>
                      <a:pt x="1679" y="1939"/>
                    </a:lnTo>
                    <a:lnTo>
                      <a:pt x="1702" y="1883"/>
                    </a:lnTo>
                    <a:lnTo>
                      <a:pt x="1725" y="1829"/>
                    </a:lnTo>
                    <a:lnTo>
                      <a:pt x="1745" y="1776"/>
                    </a:lnTo>
                    <a:lnTo>
                      <a:pt x="1763" y="1724"/>
                    </a:lnTo>
                    <a:lnTo>
                      <a:pt x="1779" y="1672"/>
                    </a:lnTo>
                    <a:lnTo>
                      <a:pt x="1794" y="1622"/>
                    </a:lnTo>
                    <a:lnTo>
                      <a:pt x="1807" y="1572"/>
                    </a:lnTo>
                    <a:lnTo>
                      <a:pt x="1817" y="1523"/>
                    </a:lnTo>
                    <a:lnTo>
                      <a:pt x="1825" y="1475"/>
                    </a:lnTo>
                    <a:lnTo>
                      <a:pt x="1833" y="1429"/>
                    </a:lnTo>
                    <a:lnTo>
                      <a:pt x="1838" y="1383"/>
                    </a:lnTo>
                    <a:lnTo>
                      <a:pt x="1841" y="1338"/>
                    </a:lnTo>
                    <a:lnTo>
                      <a:pt x="1842" y="1294"/>
                    </a:lnTo>
                    <a:lnTo>
                      <a:pt x="1842" y="1251"/>
                    </a:lnTo>
                    <a:lnTo>
                      <a:pt x="1841" y="1209"/>
                    </a:lnTo>
                    <a:lnTo>
                      <a:pt x="1838" y="1168"/>
                    </a:lnTo>
                    <a:lnTo>
                      <a:pt x="1833" y="1127"/>
                    </a:lnTo>
                    <a:lnTo>
                      <a:pt x="2019" y="1334"/>
                    </a:lnTo>
                    <a:lnTo>
                      <a:pt x="2037" y="1284"/>
                    </a:lnTo>
                    <a:lnTo>
                      <a:pt x="2051" y="1234"/>
                    </a:lnTo>
                    <a:lnTo>
                      <a:pt x="2063" y="1185"/>
                    </a:lnTo>
                    <a:lnTo>
                      <a:pt x="2072" y="1136"/>
                    </a:lnTo>
                    <a:lnTo>
                      <a:pt x="2079" y="1088"/>
                    </a:lnTo>
                    <a:lnTo>
                      <a:pt x="2084" y="1041"/>
                    </a:lnTo>
                    <a:lnTo>
                      <a:pt x="2087" y="995"/>
                    </a:lnTo>
                    <a:lnTo>
                      <a:pt x="2087" y="950"/>
                    </a:lnTo>
                    <a:lnTo>
                      <a:pt x="2085" y="905"/>
                    </a:lnTo>
                    <a:lnTo>
                      <a:pt x="2083" y="860"/>
                    </a:lnTo>
                    <a:lnTo>
                      <a:pt x="2078" y="816"/>
                    </a:lnTo>
                    <a:lnTo>
                      <a:pt x="2071" y="773"/>
                    </a:lnTo>
                    <a:lnTo>
                      <a:pt x="2063" y="730"/>
                    </a:lnTo>
                    <a:lnTo>
                      <a:pt x="2052" y="688"/>
                    </a:lnTo>
                    <a:lnTo>
                      <a:pt x="2041" y="646"/>
                    </a:lnTo>
                    <a:lnTo>
                      <a:pt x="2029" y="605"/>
                    </a:lnTo>
                    <a:lnTo>
                      <a:pt x="2014" y="564"/>
                    </a:lnTo>
                    <a:lnTo>
                      <a:pt x="1998" y="524"/>
                    </a:lnTo>
                    <a:lnTo>
                      <a:pt x="1981" y="485"/>
                    </a:lnTo>
                    <a:lnTo>
                      <a:pt x="1964" y="445"/>
                    </a:lnTo>
                    <a:lnTo>
                      <a:pt x="1944" y="406"/>
                    </a:lnTo>
                    <a:lnTo>
                      <a:pt x="1924" y="367"/>
                    </a:lnTo>
                    <a:lnTo>
                      <a:pt x="1903" y="329"/>
                    </a:lnTo>
                    <a:lnTo>
                      <a:pt x="1882" y="292"/>
                    </a:lnTo>
                    <a:lnTo>
                      <a:pt x="1860" y="254"/>
                    </a:lnTo>
                    <a:lnTo>
                      <a:pt x="1836" y="217"/>
                    </a:lnTo>
                    <a:lnTo>
                      <a:pt x="1812" y="180"/>
                    </a:lnTo>
                    <a:lnTo>
                      <a:pt x="1788" y="144"/>
                    </a:lnTo>
                    <a:lnTo>
                      <a:pt x="1738" y="71"/>
                    </a:lnTo>
                    <a:lnTo>
                      <a:pt x="1688" y="0"/>
                    </a:lnTo>
                    <a:lnTo>
                      <a:pt x="1044" y="0"/>
                    </a:lnTo>
                  </a:path>
                </a:pathLst>
              </a:custGeom>
              <a:solidFill>
                <a:srgbClr val="BFBFB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5" name="Freeform 10"/>
              <p:cNvSpPr/>
              <p:nvPr/>
            </p:nvSpPr>
            <p:spPr>
              <a:xfrm>
                <a:off x="83883" y="0"/>
                <a:ext cx="378521" cy="523218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1446" h="1996">
                    <a:moveTo>
                      <a:pt x="723" y="0"/>
                    </a:moveTo>
                    <a:lnTo>
                      <a:pt x="278" y="0"/>
                    </a:lnTo>
                    <a:lnTo>
                      <a:pt x="242" y="50"/>
                    </a:lnTo>
                    <a:lnTo>
                      <a:pt x="208" y="103"/>
                    </a:lnTo>
                    <a:lnTo>
                      <a:pt x="190" y="131"/>
                    </a:lnTo>
                    <a:lnTo>
                      <a:pt x="175" y="159"/>
                    </a:lnTo>
                    <a:lnTo>
                      <a:pt x="159" y="188"/>
                    </a:lnTo>
                    <a:lnTo>
                      <a:pt x="143" y="217"/>
                    </a:lnTo>
                    <a:lnTo>
                      <a:pt x="127" y="247"/>
                    </a:lnTo>
                    <a:lnTo>
                      <a:pt x="112" y="277"/>
                    </a:lnTo>
                    <a:lnTo>
                      <a:pt x="99" y="308"/>
                    </a:lnTo>
                    <a:lnTo>
                      <a:pt x="86" y="339"/>
                    </a:lnTo>
                    <a:lnTo>
                      <a:pt x="74" y="371"/>
                    </a:lnTo>
                    <a:lnTo>
                      <a:pt x="62" y="403"/>
                    </a:lnTo>
                    <a:lnTo>
                      <a:pt x="52" y="436"/>
                    </a:lnTo>
                    <a:lnTo>
                      <a:pt x="41" y="469"/>
                    </a:lnTo>
                    <a:lnTo>
                      <a:pt x="32" y="502"/>
                    </a:lnTo>
                    <a:lnTo>
                      <a:pt x="24" y="536"/>
                    </a:lnTo>
                    <a:lnTo>
                      <a:pt x="17" y="569"/>
                    </a:lnTo>
                    <a:lnTo>
                      <a:pt x="12" y="604"/>
                    </a:lnTo>
                    <a:lnTo>
                      <a:pt x="7" y="638"/>
                    </a:lnTo>
                    <a:lnTo>
                      <a:pt x="3" y="674"/>
                    </a:lnTo>
                    <a:lnTo>
                      <a:pt x="2" y="708"/>
                    </a:lnTo>
                    <a:lnTo>
                      <a:pt x="0" y="742"/>
                    </a:lnTo>
                    <a:lnTo>
                      <a:pt x="0" y="778"/>
                    </a:lnTo>
                    <a:lnTo>
                      <a:pt x="3" y="812"/>
                    </a:lnTo>
                    <a:lnTo>
                      <a:pt x="6" y="848"/>
                    </a:lnTo>
                    <a:lnTo>
                      <a:pt x="11" y="882"/>
                    </a:lnTo>
                    <a:lnTo>
                      <a:pt x="17" y="918"/>
                    </a:lnTo>
                    <a:lnTo>
                      <a:pt x="25" y="954"/>
                    </a:lnTo>
                    <a:lnTo>
                      <a:pt x="36" y="988"/>
                    </a:lnTo>
                    <a:lnTo>
                      <a:pt x="46" y="1024"/>
                    </a:lnTo>
                    <a:lnTo>
                      <a:pt x="176" y="773"/>
                    </a:lnTo>
                    <a:lnTo>
                      <a:pt x="173" y="800"/>
                    </a:lnTo>
                    <a:lnTo>
                      <a:pt x="171" y="829"/>
                    </a:lnTo>
                    <a:lnTo>
                      <a:pt x="169" y="859"/>
                    </a:lnTo>
                    <a:lnTo>
                      <a:pt x="169" y="888"/>
                    </a:lnTo>
                    <a:lnTo>
                      <a:pt x="171" y="918"/>
                    </a:lnTo>
                    <a:lnTo>
                      <a:pt x="173" y="948"/>
                    </a:lnTo>
                    <a:lnTo>
                      <a:pt x="177" y="980"/>
                    </a:lnTo>
                    <a:lnTo>
                      <a:pt x="181" y="1012"/>
                    </a:lnTo>
                    <a:lnTo>
                      <a:pt x="188" y="1045"/>
                    </a:lnTo>
                    <a:lnTo>
                      <a:pt x="194" y="1078"/>
                    </a:lnTo>
                    <a:lnTo>
                      <a:pt x="204" y="1112"/>
                    </a:lnTo>
                    <a:lnTo>
                      <a:pt x="213" y="1146"/>
                    </a:lnTo>
                    <a:lnTo>
                      <a:pt x="225" y="1182"/>
                    </a:lnTo>
                    <a:lnTo>
                      <a:pt x="238" y="1218"/>
                    </a:lnTo>
                    <a:lnTo>
                      <a:pt x="251" y="1255"/>
                    </a:lnTo>
                    <a:lnTo>
                      <a:pt x="267" y="1292"/>
                    </a:lnTo>
                    <a:lnTo>
                      <a:pt x="284" y="1330"/>
                    </a:lnTo>
                    <a:lnTo>
                      <a:pt x="303" y="1368"/>
                    </a:lnTo>
                    <a:lnTo>
                      <a:pt x="322" y="1408"/>
                    </a:lnTo>
                    <a:lnTo>
                      <a:pt x="344" y="1449"/>
                    </a:lnTo>
                    <a:lnTo>
                      <a:pt x="366" y="1490"/>
                    </a:lnTo>
                    <a:lnTo>
                      <a:pt x="390" y="1532"/>
                    </a:lnTo>
                    <a:lnTo>
                      <a:pt x="416" y="1574"/>
                    </a:lnTo>
                    <a:lnTo>
                      <a:pt x="444" y="1618"/>
                    </a:lnTo>
                    <a:lnTo>
                      <a:pt x="473" y="1662"/>
                    </a:lnTo>
                    <a:lnTo>
                      <a:pt x="503" y="1706"/>
                    </a:lnTo>
                    <a:lnTo>
                      <a:pt x="536" y="1753"/>
                    </a:lnTo>
                    <a:lnTo>
                      <a:pt x="569" y="1799"/>
                    </a:lnTo>
                    <a:lnTo>
                      <a:pt x="605" y="1848"/>
                    </a:lnTo>
                    <a:lnTo>
                      <a:pt x="643" y="1895"/>
                    </a:lnTo>
                    <a:lnTo>
                      <a:pt x="682" y="1945"/>
                    </a:lnTo>
                    <a:lnTo>
                      <a:pt x="723" y="1996"/>
                    </a:lnTo>
                    <a:lnTo>
                      <a:pt x="763" y="1945"/>
                    </a:lnTo>
                    <a:lnTo>
                      <a:pt x="803" y="1895"/>
                    </a:lnTo>
                    <a:lnTo>
                      <a:pt x="840" y="1848"/>
                    </a:lnTo>
                    <a:lnTo>
                      <a:pt x="876" y="1799"/>
                    </a:lnTo>
                    <a:lnTo>
                      <a:pt x="910" y="1753"/>
                    </a:lnTo>
                    <a:lnTo>
                      <a:pt x="943" y="1706"/>
                    </a:lnTo>
                    <a:lnTo>
                      <a:pt x="973" y="1662"/>
                    </a:lnTo>
                    <a:lnTo>
                      <a:pt x="1003" y="1618"/>
                    </a:lnTo>
                    <a:lnTo>
                      <a:pt x="1030" y="1574"/>
                    </a:lnTo>
                    <a:lnTo>
                      <a:pt x="1055" y="1532"/>
                    </a:lnTo>
                    <a:lnTo>
                      <a:pt x="1080" y="1490"/>
                    </a:lnTo>
                    <a:lnTo>
                      <a:pt x="1103" y="1449"/>
                    </a:lnTo>
                    <a:lnTo>
                      <a:pt x="1124" y="1408"/>
                    </a:lnTo>
                    <a:lnTo>
                      <a:pt x="1144" y="1368"/>
                    </a:lnTo>
                    <a:lnTo>
                      <a:pt x="1162" y="1330"/>
                    </a:lnTo>
                    <a:lnTo>
                      <a:pt x="1179" y="1292"/>
                    </a:lnTo>
                    <a:lnTo>
                      <a:pt x="1195" y="1255"/>
                    </a:lnTo>
                    <a:lnTo>
                      <a:pt x="1208" y="1218"/>
                    </a:lnTo>
                    <a:lnTo>
                      <a:pt x="1222" y="1182"/>
                    </a:lnTo>
                    <a:lnTo>
                      <a:pt x="1232" y="1146"/>
                    </a:lnTo>
                    <a:lnTo>
                      <a:pt x="1243" y="1112"/>
                    </a:lnTo>
                    <a:lnTo>
                      <a:pt x="1251" y="1078"/>
                    </a:lnTo>
                    <a:lnTo>
                      <a:pt x="1259" y="1045"/>
                    </a:lnTo>
                    <a:lnTo>
                      <a:pt x="1265" y="1012"/>
                    </a:lnTo>
                    <a:lnTo>
                      <a:pt x="1269" y="980"/>
                    </a:lnTo>
                    <a:lnTo>
                      <a:pt x="1273" y="948"/>
                    </a:lnTo>
                    <a:lnTo>
                      <a:pt x="1276" y="918"/>
                    </a:lnTo>
                    <a:lnTo>
                      <a:pt x="1277" y="888"/>
                    </a:lnTo>
                    <a:lnTo>
                      <a:pt x="1277" y="859"/>
                    </a:lnTo>
                    <a:lnTo>
                      <a:pt x="1276" y="829"/>
                    </a:lnTo>
                    <a:lnTo>
                      <a:pt x="1273" y="800"/>
                    </a:lnTo>
                    <a:lnTo>
                      <a:pt x="1271" y="773"/>
                    </a:lnTo>
                    <a:lnTo>
                      <a:pt x="1399" y="1024"/>
                    </a:lnTo>
                    <a:lnTo>
                      <a:pt x="1411" y="988"/>
                    </a:lnTo>
                    <a:lnTo>
                      <a:pt x="1421" y="954"/>
                    </a:lnTo>
                    <a:lnTo>
                      <a:pt x="1429" y="918"/>
                    </a:lnTo>
                    <a:lnTo>
                      <a:pt x="1436" y="882"/>
                    </a:lnTo>
                    <a:lnTo>
                      <a:pt x="1440" y="848"/>
                    </a:lnTo>
                    <a:lnTo>
                      <a:pt x="1444" y="812"/>
                    </a:lnTo>
                    <a:lnTo>
                      <a:pt x="1445" y="778"/>
                    </a:lnTo>
                    <a:lnTo>
                      <a:pt x="1446" y="742"/>
                    </a:lnTo>
                    <a:lnTo>
                      <a:pt x="1445" y="708"/>
                    </a:lnTo>
                    <a:lnTo>
                      <a:pt x="1442" y="674"/>
                    </a:lnTo>
                    <a:lnTo>
                      <a:pt x="1440" y="638"/>
                    </a:lnTo>
                    <a:lnTo>
                      <a:pt x="1434" y="604"/>
                    </a:lnTo>
                    <a:lnTo>
                      <a:pt x="1429" y="569"/>
                    </a:lnTo>
                    <a:lnTo>
                      <a:pt x="1422" y="536"/>
                    </a:lnTo>
                    <a:lnTo>
                      <a:pt x="1414" y="502"/>
                    </a:lnTo>
                    <a:lnTo>
                      <a:pt x="1405" y="469"/>
                    </a:lnTo>
                    <a:lnTo>
                      <a:pt x="1395" y="436"/>
                    </a:lnTo>
                    <a:lnTo>
                      <a:pt x="1384" y="403"/>
                    </a:lnTo>
                    <a:lnTo>
                      <a:pt x="1372" y="371"/>
                    </a:lnTo>
                    <a:lnTo>
                      <a:pt x="1360" y="339"/>
                    </a:lnTo>
                    <a:lnTo>
                      <a:pt x="1347" y="308"/>
                    </a:lnTo>
                    <a:lnTo>
                      <a:pt x="1333" y="277"/>
                    </a:lnTo>
                    <a:lnTo>
                      <a:pt x="1318" y="247"/>
                    </a:lnTo>
                    <a:lnTo>
                      <a:pt x="1304" y="217"/>
                    </a:lnTo>
                    <a:lnTo>
                      <a:pt x="1272" y="159"/>
                    </a:lnTo>
                    <a:lnTo>
                      <a:pt x="1239" y="103"/>
                    </a:lnTo>
                    <a:lnTo>
                      <a:pt x="1205" y="50"/>
                    </a:lnTo>
                    <a:lnTo>
                      <a:pt x="1169" y="0"/>
                    </a:lnTo>
                    <a:lnTo>
                      <a:pt x="723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6" name="Freeform 24"/>
              <p:cNvSpPr/>
              <p:nvPr/>
            </p:nvSpPr>
            <p:spPr>
              <a:xfrm>
                <a:off x="273667" y="0"/>
                <a:ext cx="272619" cy="76228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0" y="2147483647"/>
                  </a:cxn>
                </a:cxnLst>
                <a:rect l="0" t="0" r="0" b="0"/>
                <a:pathLst>
                  <a:path w="1042" h="2910">
                    <a:moveTo>
                      <a:pt x="0" y="2910"/>
                    </a:moveTo>
                    <a:lnTo>
                      <a:pt x="58" y="2837"/>
                    </a:lnTo>
                    <a:lnTo>
                      <a:pt x="115" y="2764"/>
                    </a:lnTo>
                    <a:lnTo>
                      <a:pt x="169" y="2694"/>
                    </a:lnTo>
                    <a:lnTo>
                      <a:pt x="220" y="2624"/>
                    </a:lnTo>
                    <a:lnTo>
                      <a:pt x="269" y="2556"/>
                    </a:lnTo>
                    <a:lnTo>
                      <a:pt x="317" y="2490"/>
                    </a:lnTo>
                    <a:lnTo>
                      <a:pt x="360" y="2424"/>
                    </a:lnTo>
                    <a:lnTo>
                      <a:pt x="403" y="2359"/>
                    </a:lnTo>
                    <a:lnTo>
                      <a:pt x="442" y="2295"/>
                    </a:lnTo>
                    <a:lnTo>
                      <a:pt x="479" y="2233"/>
                    </a:lnTo>
                    <a:lnTo>
                      <a:pt x="515" y="2173"/>
                    </a:lnTo>
                    <a:lnTo>
                      <a:pt x="548" y="2112"/>
                    </a:lnTo>
                    <a:lnTo>
                      <a:pt x="578" y="2054"/>
                    </a:lnTo>
                    <a:lnTo>
                      <a:pt x="607" y="1996"/>
                    </a:lnTo>
                    <a:lnTo>
                      <a:pt x="634" y="1939"/>
                    </a:lnTo>
                    <a:lnTo>
                      <a:pt x="657" y="1883"/>
                    </a:lnTo>
                    <a:lnTo>
                      <a:pt x="680" y="1829"/>
                    </a:lnTo>
                    <a:lnTo>
                      <a:pt x="700" y="1776"/>
                    </a:lnTo>
                    <a:lnTo>
                      <a:pt x="718" y="1724"/>
                    </a:lnTo>
                    <a:lnTo>
                      <a:pt x="734" y="1672"/>
                    </a:lnTo>
                    <a:lnTo>
                      <a:pt x="749" y="1622"/>
                    </a:lnTo>
                    <a:lnTo>
                      <a:pt x="762" y="1572"/>
                    </a:lnTo>
                    <a:lnTo>
                      <a:pt x="772" y="1523"/>
                    </a:lnTo>
                    <a:lnTo>
                      <a:pt x="780" y="1475"/>
                    </a:lnTo>
                    <a:lnTo>
                      <a:pt x="788" y="1429"/>
                    </a:lnTo>
                    <a:lnTo>
                      <a:pt x="793" y="1383"/>
                    </a:lnTo>
                    <a:lnTo>
                      <a:pt x="796" y="1338"/>
                    </a:lnTo>
                    <a:lnTo>
                      <a:pt x="797" y="1294"/>
                    </a:lnTo>
                    <a:lnTo>
                      <a:pt x="797" y="1251"/>
                    </a:lnTo>
                    <a:lnTo>
                      <a:pt x="796" y="1209"/>
                    </a:lnTo>
                    <a:lnTo>
                      <a:pt x="793" y="1168"/>
                    </a:lnTo>
                    <a:lnTo>
                      <a:pt x="788" y="1127"/>
                    </a:lnTo>
                    <a:lnTo>
                      <a:pt x="974" y="1334"/>
                    </a:lnTo>
                    <a:lnTo>
                      <a:pt x="992" y="1284"/>
                    </a:lnTo>
                    <a:lnTo>
                      <a:pt x="1006" y="1234"/>
                    </a:lnTo>
                    <a:lnTo>
                      <a:pt x="1018" y="1185"/>
                    </a:lnTo>
                    <a:lnTo>
                      <a:pt x="1027" y="1136"/>
                    </a:lnTo>
                    <a:lnTo>
                      <a:pt x="1034" y="1088"/>
                    </a:lnTo>
                    <a:lnTo>
                      <a:pt x="1039" y="1041"/>
                    </a:lnTo>
                    <a:lnTo>
                      <a:pt x="1042" y="995"/>
                    </a:lnTo>
                    <a:lnTo>
                      <a:pt x="1042" y="950"/>
                    </a:lnTo>
                    <a:lnTo>
                      <a:pt x="1040" y="905"/>
                    </a:lnTo>
                    <a:lnTo>
                      <a:pt x="1038" y="860"/>
                    </a:lnTo>
                    <a:lnTo>
                      <a:pt x="1033" y="816"/>
                    </a:lnTo>
                    <a:lnTo>
                      <a:pt x="1026" y="773"/>
                    </a:lnTo>
                    <a:lnTo>
                      <a:pt x="1018" y="730"/>
                    </a:lnTo>
                    <a:lnTo>
                      <a:pt x="1007" y="688"/>
                    </a:lnTo>
                    <a:lnTo>
                      <a:pt x="996" y="646"/>
                    </a:lnTo>
                    <a:lnTo>
                      <a:pt x="984" y="605"/>
                    </a:lnTo>
                    <a:lnTo>
                      <a:pt x="969" y="564"/>
                    </a:lnTo>
                    <a:lnTo>
                      <a:pt x="953" y="524"/>
                    </a:lnTo>
                    <a:lnTo>
                      <a:pt x="936" y="485"/>
                    </a:lnTo>
                    <a:lnTo>
                      <a:pt x="919" y="445"/>
                    </a:lnTo>
                    <a:lnTo>
                      <a:pt x="899" y="406"/>
                    </a:lnTo>
                    <a:lnTo>
                      <a:pt x="879" y="367"/>
                    </a:lnTo>
                    <a:lnTo>
                      <a:pt x="858" y="329"/>
                    </a:lnTo>
                    <a:lnTo>
                      <a:pt x="837" y="292"/>
                    </a:lnTo>
                    <a:lnTo>
                      <a:pt x="815" y="254"/>
                    </a:lnTo>
                    <a:lnTo>
                      <a:pt x="791" y="217"/>
                    </a:lnTo>
                    <a:lnTo>
                      <a:pt x="767" y="180"/>
                    </a:lnTo>
                    <a:lnTo>
                      <a:pt x="743" y="144"/>
                    </a:lnTo>
                    <a:lnTo>
                      <a:pt x="693" y="71"/>
                    </a:lnTo>
                    <a:lnTo>
                      <a:pt x="643" y="0"/>
                    </a:lnTo>
                    <a:lnTo>
                      <a:pt x="21" y="0"/>
                    </a:lnTo>
                    <a:lnTo>
                      <a:pt x="0" y="2910"/>
                    </a:lnTo>
                  </a:path>
                </a:pathLst>
              </a:custGeom>
              <a:solidFill>
                <a:srgbClr val="BFBFB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7" name="Freeform 25"/>
              <p:cNvSpPr/>
              <p:nvPr/>
            </p:nvSpPr>
            <p:spPr>
              <a:xfrm>
                <a:off x="273667" y="0"/>
                <a:ext cx="188736" cy="522169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0" y="2147483647"/>
                  </a:cxn>
                </a:cxnLst>
                <a:rect l="0" t="0" r="0" b="0"/>
                <a:pathLst>
                  <a:path w="722" h="1994">
                    <a:moveTo>
                      <a:pt x="0" y="1994"/>
                    </a:moveTo>
                    <a:lnTo>
                      <a:pt x="41" y="1944"/>
                    </a:lnTo>
                    <a:lnTo>
                      <a:pt x="79" y="1895"/>
                    </a:lnTo>
                    <a:lnTo>
                      <a:pt x="117" y="1846"/>
                    </a:lnTo>
                    <a:lnTo>
                      <a:pt x="153" y="1799"/>
                    </a:lnTo>
                    <a:lnTo>
                      <a:pt x="186" y="1753"/>
                    </a:lnTo>
                    <a:lnTo>
                      <a:pt x="219" y="1706"/>
                    </a:lnTo>
                    <a:lnTo>
                      <a:pt x="249" y="1662"/>
                    </a:lnTo>
                    <a:lnTo>
                      <a:pt x="279" y="1618"/>
                    </a:lnTo>
                    <a:lnTo>
                      <a:pt x="306" y="1574"/>
                    </a:lnTo>
                    <a:lnTo>
                      <a:pt x="333" y="1531"/>
                    </a:lnTo>
                    <a:lnTo>
                      <a:pt x="356" y="1490"/>
                    </a:lnTo>
                    <a:lnTo>
                      <a:pt x="379" y="1449"/>
                    </a:lnTo>
                    <a:lnTo>
                      <a:pt x="400" y="1408"/>
                    </a:lnTo>
                    <a:lnTo>
                      <a:pt x="420" y="1368"/>
                    </a:lnTo>
                    <a:lnTo>
                      <a:pt x="438" y="1330"/>
                    </a:lnTo>
                    <a:lnTo>
                      <a:pt x="455" y="1292"/>
                    </a:lnTo>
                    <a:lnTo>
                      <a:pt x="471" y="1255"/>
                    </a:lnTo>
                    <a:lnTo>
                      <a:pt x="484" y="1218"/>
                    </a:lnTo>
                    <a:lnTo>
                      <a:pt x="498" y="1182"/>
                    </a:lnTo>
                    <a:lnTo>
                      <a:pt x="508" y="1146"/>
                    </a:lnTo>
                    <a:lnTo>
                      <a:pt x="519" y="1112"/>
                    </a:lnTo>
                    <a:lnTo>
                      <a:pt x="527" y="1078"/>
                    </a:lnTo>
                    <a:lnTo>
                      <a:pt x="535" y="1045"/>
                    </a:lnTo>
                    <a:lnTo>
                      <a:pt x="541" y="1012"/>
                    </a:lnTo>
                    <a:lnTo>
                      <a:pt x="545" y="980"/>
                    </a:lnTo>
                    <a:lnTo>
                      <a:pt x="549" y="948"/>
                    </a:lnTo>
                    <a:lnTo>
                      <a:pt x="552" y="918"/>
                    </a:lnTo>
                    <a:lnTo>
                      <a:pt x="553" y="888"/>
                    </a:lnTo>
                    <a:lnTo>
                      <a:pt x="553" y="859"/>
                    </a:lnTo>
                    <a:lnTo>
                      <a:pt x="552" y="829"/>
                    </a:lnTo>
                    <a:lnTo>
                      <a:pt x="549" y="800"/>
                    </a:lnTo>
                    <a:lnTo>
                      <a:pt x="547" y="773"/>
                    </a:lnTo>
                    <a:lnTo>
                      <a:pt x="675" y="1024"/>
                    </a:lnTo>
                    <a:lnTo>
                      <a:pt x="687" y="988"/>
                    </a:lnTo>
                    <a:lnTo>
                      <a:pt x="697" y="954"/>
                    </a:lnTo>
                    <a:lnTo>
                      <a:pt x="705" y="918"/>
                    </a:lnTo>
                    <a:lnTo>
                      <a:pt x="712" y="882"/>
                    </a:lnTo>
                    <a:lnTo>
                      <a:pt x="716" y="848"/>
                    </a:lnTo>
                    <a:lnTo>
                      <a:pt x="720" y="812"/>
                    </a:lnTo>
                    <a:lnTo>
                      <a:pt x="721" y="778"/>
                    </a:lnTo>
                    <a:lnTo>
                      <a:pt x="722" y="742"/>
                    </a:lnTo>
                    <a:lnTo>
                      <a:pt x="721" y="708"/>
                    </a:lnTo>
                    <a:lnTo>
                      <a:pt x="718" y="674"/>
                    </a:lnTo>
                    <a:lnTo>
                      <a:pt x="716" y="638"/>
                    </a:lnTo>
                    <a:lnTo>
                      <a:pt x="710" y="604"/>
                    </a:lnTo>
                    <a:lnTo>
                      <a:pt x="705" y="569"/>
                    </a:lnTo>
                    <a:lnTo>
                      <a:pt x="698" y="536"/>
                    </a:lnTo>
                    <a:lnTo>
                      <a:pt x="690" y="502"/>
                    </a:lnTo>
                    <a:lnTo>
                      <a:pt x="681" y="469"/>
                    </a:lnTo>
                    <a:lnTo>
                      <a:pt x="671" y="436"/>
                    </a:lnTo>
                    <a:lnTo>
                      <a:pt x="660" y="403"/>
                    </a:lnTo>
                    <a:lnTo>
                      <a:pt x="648" y="371"/>
                    </a:lnTo>
                    <a:lnTo>
                      <a:pt x="636" y="339"/>
                    </a:lnTo>
                    <a:lnTo>
                      <a:pt x="623" y="308"/>
                    </a:lnTo>
                    <a:lnTo>
                      <a:pt x="609" y="277"/>
                    </a:lnTo>
                    <a:lnTo>
                      <a:pt x="594" y="247"/>
                    </a:lnTo>
                    <a:lnTo>
                      <a:pt x="580" y="217"/>
                    </a:lnTo>
                    <a:lnTo>
                      <a:pt x="548" y="159"/>
                    </a:lnTo>
                    <a:lnTo>
                      <a:pt x="515" y="103"/>
                    </a:lnTo>
                    <a:lnTo>
                      <a:pt x="481" y="50"/>
                    </a:lnTo>
                    <a:lnTo>
                      <a:pt x="445" y="0"/>
                    </a:lnTo>
                    <a:lnTo>
                      <a:pt x="21" y="0"/>
                    </a:lnTo>
                    <a:lnTo>
                      <a:pt x="0" y="1994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298" name="Group 132"/>
            <p:cNvGrpSpPr/>
            <p:nvPr/>
          </p:nvGrpSpPr>
          <p:grpSpPr>
            <a:xfrm>
              <a:off x="0" y="0"/>
              <a:ext cx="1041400" cy="1177749"/>
              <a:chOff x="0" y="0"/>
              <a:chExt cx="1041400" cy="1177749"/>
            </a:xfrm>
          </p:grpSpPr>
          <p:sp>
            <p:nvSpPr>
              <p:cNvPr id="12299" name="Freeform 10"/>
              <p:cNvSpPr/>
              <p:nvPr/>
            </p:nvSpPr>
            <p:spPr>
              <a:xfrm>
                <a:off x="520700" y="0"/>
                <a:ext cx="336652" cy="1067759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0"/>
                  </a:cxn>
                </a:cxnLst>
                <a:rect l="0" t="0" r="0" b="0"/>
                <a:pathLst>
                  <a:path w="5096" h="16159">
                    <a:moveTo>
                      <a:pt x="0" y="0"/>
                    </a:moveTo>
                    <a:lnTo>
                      <a:pt x="282" y="238"/>
                    </a:lnTo>
                    <a:lnTo>
                      <a:pt x="559" y="490"/>
                    </a:lnTo>
                    <a:lnTo>
                      <a:pt x="831" y="758"/>
                    </a:lnTo>
                    <a:lnTo>
                      <a:pt x="1096" y="1040"/>
                    </a:lnTo>
                    <a:lnTo>
                      <a:pt x="1354" y="1337"/>
                    </a:lnTo>
                    <a:lnTo>
                      <a:pt x="1605" y="1650"/>
                    </a:lnTo>
                    <a:lnTo>
                      <a:pt x="1850" y="1978"/>
                    </a:lnTo>
                    <a:lnTo>
                      <a:pt x="2086" y="2320"/>
                    </a:lnTo>
                    <a:lnTo>
                      <a:pt x="2315" y="2677"/>
                    </a:lnTo>
                    <a:lnTo>
                      <a:pt x="2538" y="3050"/>
                    </a:lnTo>
                    <a:lnTo>
                      <a:pt x="2752" y="3437"/>
                    </a:lnTo>
                    <a:lnTo>
                      <a:pt x="2959" y="3839"/>
                    </a:lnTo>
                    <a:lnTo>
                      <a:pt x="3157" y="4257"/>
                    </a:lnTo>
                    <a:lnTo>
                      <a:pt x="3347" y="4690"/>
                    </a:lnTo>
                    <a:lnTo>
                      <a:pt x="3528" y="5137"/>
                    </a:lnTo>
                    <a:lnTo>
                      <a:pt x="3700" y="5598"/>
                    </a:lnTo>
                    <a:lnTo>
                      <a:pt x="3863" y="6075"/>
                    </a:lnTo>
                    <a:lnTo>
                      <a:pt x="4017" y="6567"/>
                    </a:lnTo>
                    <a:lnTo>
                      <a:pt x="4162" y="7074"/>
                    </a:lnTo>
                    <a:lnTo>
                      <a:pt x="4297" y="7596"/>
                    </a:lnTo>
                    <a:lnTo>
                      <a:pt x="4422" y="8132"/>
                    </a:lnTo>
                    <a:lnTo>
                      <a:pt x="4538" y="8684"/>
                    </a:lnTo>
                    <a:lnTo>
                      <a:pt x="4643" y="9251"/>
                    </a:lnTo>
                    <a:lnTo>
                      <a:pt x="4738" y="9832"/>
                    </a:lnTo>
                    <a:lnTo>
                      <a:pt x="4821" y="10428"/>
                    </a:lnTo>
                    <a:lnTo>
                      <a:pt x="4895" y="11040"/>
                    </a:lnTo>
                    <a:lnTo>
                      <a:pt x="4957" y="11665"/>
                    </a:lnTo>
                    <a:lnTo>
                      <a:pt x="5008" y="12306"/>
                    </a:lnTo>
                    <a:lnTo>
                      <a:pt x="5048" y="12961"/>
                    </a:lnTo>
                    <a:lnTo>
                      <a:pt x="5076" y="13632"/>
                    </a:lnTo>
                    <a:lnTo>
                      <a:pt x="5092" y="14318"/>
                    </a:lnTo>
                    <a:lnTo>
                      <a:pt x="5096" y="15019"/>
                    </a:lnTo>
                    <a:lnTo>
                      <a:pt x="5083" y="15116"/>
                    </a:lnTo>
                    <a:lnTo>
                      <a:pt x="5044" y="15207"/>
                    </a:lnTo>
                    <a:lnTo>
                      <a:pt x="4980" y="15293"/>
                    </a:lnTo>
                    <a:lnTo>
                      <a:pt x="4894" y="15375"/>
                    </a:lnTo>
                    <a:lnTo>
                      <a:pt x="4788" y="15451"/>
                    </a:lnTo>
                    <a:lnTo>
                      <a:pt x="4662" y="15523"/>
                    </a:lnTo>
                    <a:lnTo>
                      <a:pt x="4519" y="15588"/>
                    </a:lnTo>
                    <a:lnTo>
                      <a:pt x="4359" y="15650"/>
                    </a:lnTo>
                    <a:lnTo>
                      <a:pt x="4186" y="15707"/>
                    </a:lnTo>
                    <a:lnTo>
                      <a:pt x="4000" y="15759"/>
                    </a:lnTo>
                    <a:lnTo>
                      <a:pt x="3802" y="15809"/>
                    </a:lnTo>
                    <a:lnTo>
                      <a:pt x="3596" y="15853"/>
                    </a:lnTo>
                    <a:lnTo>
                      <a:pt x="3381" y="15895"/>
                    </a:lnTo>
                    <a:lnTo>
                      <a:pt x="3161" y="15931"/>
                    </a:lnTo>
                    <a:lnTo>
                      <a:pt x="2937" y="15965"/>
                    </a:lnTo>
                    <a:lnTo>
                      <a:pt x="2709" y="15995"/>
                    </a:lnTo>
                    <a:lnTo>
                      <a:pt x="2480" y="16022"/>
                    </a:lnTo>
                    <a:lnTo>
                      <a:pt x="2251" y="16047"/>
                    </a:lnTo>
                    <a:lnTo>
                      <a:pt x="2024" y="16068"/>
                    </a:lnTo>
                    <a:lnTo>
                      <a:pt x="1800" y="16087"/>
                    </a:lnTo>
                    <a:lnTo>
                      <a:pt x="1583" y="16102"/>
                    </a:lnTo>
                    <a:lnTo>
                      <a:pt x="1371" y="16116"/>
                    </a:lnTo>
                    <a:lnTo>
                      <a:pt x="1169" y="16128"/>
                    </a:lnTo>
                    <a:lnTo>
                      <a:pt x="977" y="16137"/>
                    </a:lnTo>
                    <a:lnTo>
                      <a:pt x="796" y="16145"/>
                    </a:lnTo>
                    <a:lnTo>
                      <a:pt x="630" y="16150"/>
                    </a:lnTo>
                    <a:lnTo>
                      <a:pt x="478" y="16155"/>
                    </a:lnTo>
                    <a:lnTo>
                      <a:pt x="341" y="16157"/>
                    </a:lnTo>
                    <a:lnTo>
                      <a:pt x="224" y="16159"/>
                    </a:lnTo>
                    <a:lnTo>
                      <a:pt x="127" y="16159"/>
                    </a:lnTo>
                    <a:lnTo>
                      <a:pt x="52" y="16159"/>
                    </a:lnTo>
                    <a:lnTo>
                      <a:pt x="0" y="1615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9D9D9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0" name="Freeform 11"/>
              <p:cNvSpPr/>
              <p:nvPr/>
            </p:nvSpPr>
            <p:spPr>
              <a:xfrm>
                <a:off x="184048" y="0"/>
                <a:ext cx="336652" cy="1067759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5098" h="16159">
                    <a:moveTo>
                      <a:pt x="5098" y="0"/>
                    </a:moveTo>
                    <a:lnTo>
                      <a:pt x="4814" y="238"/>
                    </a:lnTo>
                    <a:lnTo>
                      <a:pt x="4537" y="490"/>
                    </a:lnTo>
                    <a:lnTo>
                      <a:pt x="4265" y="758"/>
                    </a:lnTo>
                    <a:lnTo>
                      <a:pt x="4000" y="1040"/>
                    </a:lnTo>
                    <a:lnTo>
                      <a:pt x="3742" y="1337"/>
                    </a:lnTo>
                    <a:lnTo>
                      <a:pt x="3491" y="1650"/>
                    </a:lnTo>
                    <a:lnTo>
                      <a:pt x="3246" y="1978"/>
                    </a:lnTo>
                    <a:lnTo>
                      <a:pt x="3010" y="2320"/>
                    </a:lnTo>
                    <a:lnTo>
                      <a:pt x="2781" y="2677"/>
                    </a:lnTo>
                    <a:lnTo>
                      <a:pt x="2558" y="3050"/>
                    </a:lnTo>
                    <a:lnTo>
                      <a:pt x="2344" y="3437"/>
                    </a:lnTo>
                    <a:lnTo>
                      <a:pt x="2137" y="3839"/>
                    </a:lnTo>
                    <a:lnTo>
                      <a:pt x="1939" y="4257"/>
                    </a:lnTo>
                    <a:lnTo>
                      <a:pt x="1749" y="4690"/>
                    </a:lnTo>
                    <a:lnTo>
                      <a:pt x="1568" y="5137"/>
                    </a:lnTo>
                    <a:lnTo>
                      <a:pt x="1396" y="5598"/>
                    </a:lnTo>
                    <a:lnTo>
                      <a:pt x="1233" y="6075"/>
                    </a:lnTo>
                    <a:lnTo>
                      <a:pt x="1079" y="6567"/>
                    </a:lnTo>
                    <a:lnTo>
                      <a:pt x="934" y="7074"/>
                    </a:lnTo>
                    <a:lnTo>
                      <a:pt x="799" y="7596"/>
                    </a:lnTo>
                    <a:lnTo>
                      <a:pt x="674" y="8132"/>
                    </a:lnTo>
                    <a:lnTo>
                      <a:pt x="558" y="8684"/>
                    </a:lnTo>
                    <a:lnTo>
                      <a:pt x="453" y="9251"/>
                    </a:lnTo>
                    <a:lnTo>
                      <a:pt x="358" y="9832"/>
                    </a:lnTo>
                    <a:lnTo>
                      <a:pt x="275" y="10428"/>
                    </a:lnTo>
                    <a:lnTo>
                      <a:pt x="201" y="11040"/>
                    </a:lnTo>
                    <a:lnTo>
                      <a:pt x="139" y="11665"/>
                    </a:lnTo>
                    <a:lnTo>
                      <a:pt x="88" y="12306"/>
                    </a:lnTo>
                    <a:lnTo>
                      <a:pt x="48" y="12961"/>
                    </a:lnTo>
                    <a:lnTo>
                      <a:pt x="20" y="13632"/>
                    </a:lnTo>
                    <a:lnTo>
                      <a:pt x="4" y="14318"/>
                    </a:lnTo>
                    <a:lnTo>
                      <a:pt x="0" y="15019"/>
                    </a:lnTo>
                    <a:lnTo>
                      <a:pt x="13" y="15116"/>
                    </a:lnTo>
                    <a:lnTo>
                      <a:pt x="52" y="15207"/>
                    </a:lnTo>
                    <a:lnTo>
                      <a:pt x="116" y="15293"/>
                    </a:lnTo>
                    <a:lnTo>
                      <a:pt x="202" y="15375"/>
                    </a:lnTo>
                    <a:lnTo>
                      <a:pt x="308" y="15451"/>
                    </a:lnTo>
                    <a:lnTo>
                      <a:pt x="434" y="15523"/>
                    </a:lnTo>
                    <a:lnTo>
                      <a:pt x="577" y="15588"/>
                    </a:lnTo>
                    <a:lnTo>
                      <a:pt x="737" y="15650"/>
                    </a:lnTo>
                    <a:lnTo>
                      <a:pt x="910" y="15707"/>
                    </a:lnTo>
                    <a:lnTo>
                      <a:pt x="1096" y="15759"/>
                    </a:lnTo>
                    <a:lnTo>
                      <a:pt x="1294" y="15809"/>
                    </a:lnTo>
                    <a:lnTo>
                      <a:pt x="1500" y="15853"/>
                    </a:lnTo>
                    <a:lnTo>
                      <a:pt x="1715" y="15895"/>
                    </a:lnTo>
                    <a:lnTo>
                      <a:pt x="1935" y="15931"/>
                    </a:lnTo>
                    <a:lnTo>
                      <a:pt x="2159" y="15965"/>
                    </a:lnTo>
                    <a:lnTo>
                      <a:pt x="2387" y="15995"/>
                    </a:lnTo>
                    <a:lnTo>
                      <a:pt x="2616" y="16022"/>
                    </a:lnTo>
                    <a:lnTo>
                      <a:pt x="2845" y="16047"/>
                    </a:lnTo>
                    <a:lnTo>
                      <a:pt x="3072" y="16068"/>
                    </a:lnTo>
                    <a:lnTo>
                      <a:pt x="3296" y="16087"/>
                    </a:lnTo>
                    <a:lnTo>
                      <a:pt x="3513" y="16102"/>
                    </a:lnTo>
                    <a:lnTo>
                      <a:pt x="3725" y="16116"/>
                    </a:lnTo>
                    <a:lnTo>
                      <a:pt x="3927" y="16128"/>
                    </a:lnTo>
                    <a:lnTo>
                      <a:pt x="4119" y="16137"/>
                    </a:lnTo>
                    <a:lnTo>
                      <a:pt x="4300" y="16145"/>
                    </a:lnTo>
                    <a:lnTo>
                      <a:pt x="4466" y="16150"/>
                    </a:lnTo>
                    <a:lnTo>
                      <a:pt x="4618" y="16155"/>
                    </a:lnTo>
                    <a:lnTo>
                      <a:pt x="4755" y="16157"/>
                    </a:lnTo>
                    <a:lnTo>
                      <a:pt x="4872" y="16159"/>
                    </a:lnTo>
                    <a:lnTo>
                      <a:pt x="4969" y="16159"/>
                    </a:lnTo>
                    <a:lnTo>
                      <a:pt x="5044" y="16159"/>
                    </a:lnTo>
                    <a:lnTo>
                      <a:pt x="5098" y="16158"/>
                    </a:lnTo>
                    <a:lnTo>
                      <a:pt x="5098" y="0"/>
                    </a:lnTo>
                  </a:path>
                </a:pathLst>
              </a:custGeom>
              <a:solidFill>
                <a:srgbClr val="F2F2F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1" name="Freeform 5"/>
              <p:cNvSpPr/>
              <p:nvPr/>
            </p:nvSpPr>
            <p:spPr>
              <a:xfrm>
                <a:off x="332027" y="195609"/>
                <a:ext cx="377346" cy="78614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5714" h="1188">
                    <a:moveTo>
                      <a:pt x="5714" y="673"/>
                    </a:moveTo>
                    <a:lnTo>
                      <a:pt x="5635" y="703"/>
                    </a:lnTo>
                    <a:lnTo>
                      <a:pt x="5556" y="733"/>
                    </a:lnTo>
                    <a:lnTo>
                      <a:pt x="5476" y="761"/>
                    </a:lnTo>
                    <a:lnTo>
                      <a:pt x="5395" y="789"/>
                    </a:lnTo>
                    <a:lnTo>
                      <a:pt x="5313" y="816"/>
                    </a:lnTo>
                    <a:lnTo>
                      <a:pt x="5230" y="841"/>
                    </a:lnTo>
                    <a:lnTo>
                      <a:pt x="5148" y="867"/>
                    </a:lnTo>
                    <a:lnTo>
                      <a:pt x="5064" y="891"/>
                    </a:lnTo>
                    <a:lnTo>
                      <a:pt x="4979" y="914"/>
                    </a:lnTo>
                    <a:lnTo>
                      <a:pt x="4893" y="936"/>
                    </a:lnTo>
                    <a:lnTo>
                      <a:pt x="4807" y="959"/>
                    </a:lnTo>
                    <a:lnTo>
                      <a:pt x="4720" y="979"/>
                    </a:lnTo>
                    <a:lnTo>
                      <a:pt x="4633" y="999"/>
                    </a:lnTo>
                    <a:lnTo>
                      <a:pt x="4545" y="1018"/>
                    </a:lnTo>
                    <a:lnTo>
                      <a:pt x="4455" y="1036"/>
                    </a:lnTo>
                    <a:lnTo>
                      <a:pt x="4366" y="1053"/>
                    </a:lnTo>
                    <a:lnTo>
                      <a:pt x="4275" y="1068"/>
                    </a:lnTo>
                    <a:lnTo>
                      <a:pt x="4185" y="1084"/>
                    </a:lnTo>
                    <a:lnTo>
                      <a:pt x="4093" y="1097"/>
                    </a:lnTo>
                    <a:lnTo>
                      <a:pt x="4002" y="1111"/>
                    </a:lnTo>
                    <a:lnTo>
                      <a:pt x="3909" y="1123"/>
                    </a:lnTo>
                    <a:lnTo>
                      <a:pt x="3816" y="1134"/>
                    </a:lnTo>
                    <a:lnTo>
                      <a:pt x="3722" y="1144"/>
                    </a:lnTo>
                    <a:lnTo>
                      <a:pt x="3627" y="1153"/>
                    </a:lnTo>
                    <a:lnTo>
                      <a:pt x="3533" y="1161"/>
                    </a:lnTo>
                    <a:lnTo>
                      <a:pt x="3437" y="1168"/>
                    </a:lnTo>
                    <a:lnTo>
                      <a:pt x="3342" y="1174"/>
                    </a:lnTo>
                    <a:lnTo>
                      <a:pt x="3246" y="1179"/>
                    </a:lnTo>
                    <a:lnTo>
                      <a:pt x="3149" y="1183"/>
                    </a:lnTo>
                    <a:lnTo>
                      <a:pt x="3052" y="1186"/>
                    </a:lnTo>
                    <a:lnTo>
                      <a:pt x="2955" y="1187"/>
                    </a:lnTo>
                    <a:lnTo>
                      <a:pt x="2858" y="1188"/>
                    </a:lnTo>
                    <a:lnTo>
                      <a:pt x="2759" y="1187"/>
                    </a:lnTo>
                    <a:lnTo>
                      <a:pt x="2662" y="1186"/>
                    </a:lnTo>
                    <a:lnTo>
                      <a:pt x="2565" y="1183"/>
                    </a:lnTo>
                    <a:lnTo>
                      <a:pt x="2468" y="1179"/>
                    </a:lnTo>
                    <a:lnTo>
                      <a:pt x="2372" y="1174"/>
                    </a:lnTo>
                    <a:lnTo>
                      <a:pt x="2277" y="1168"/>
                    </a:lnTo>
                    <a:lnTo>
                      <a:pt x="2181" y="1161"/>
                    </a:lnTo>
                    <a:lnTo>
                      <a:pt x="2087" y="1153"/>
                    </a:lnTo>
                    <a:lnTo>
                      <a:pt x="1992" y="1144"/>
                    </a:lnTo>
                    <a:lnTo>
                      <a:pt x="1898" y="1134"/>
                    </a:lnTo>
                    <a:lnTo>
                      <a:pt x="1805" y="1123"/>
                    </a:lnTo>
                    <a:lnTo>
                      <a:pt x="1712" y="1111"/>
                    </a:lnTo>
                    <a:lnTo>
                      <a:pt x="1621" y="1097"/>
                    </a:lnTo>
                    <a:lnTo>
                      <a:pt x="1529" y="1084"/>
                    </a:lnTo>
                    <a:lnTo>
                      <a:pt x="1439" y="1068"/>
                    </a:lnTo>
                    <a:lnTo>
                      <a:pt x="1348" y="1053"/>
                    </a:lnTo>
                    <a:lnTo>
                      <a:pt x="1259" y="1036"/>
                    </a:lnTo>
                    <a:lnTo>
                      <a:pt x="1169" y="1018"/>
                    </a:lnTo>
                    <a:lnTo>
                      <a:pt x="1081" y="999"/>
                    </a:lnTo>
                    <a:lnTo>
                      <a:pt x="994" y="979"/>
                    </a:lnTo>
                    <a:lnTo>
                      <a:pt x="907" y="959"/>
                    </a:lnTo>
                    <a:lnTo>
                      <a:pt x="821" y="936"/>
                    </a:lnTo>
                    <a:lnTo>
                      <a:pt x="735" y="914"/>
                    </a:lnTo>
                    <a:lnTo>
                      <a:pt x="650" y="891"/>
                    </a:lnTo>
                    <a:lnTo>
                      <a:pt x="566" y="867"/>
                    </a:lnTo>
                    <a:lnTo>
                      <a:pt x="484" y="841"/>
                    </a:lnTo>
                    <a:lnTo>
                      <a:pt x="401" y="816"/>
                    </a:lnTo>
                    <a:lnTo>
                      <a:pt x="319" y="789"/>
                    </a:lnTo>
                    <a:lnTo>
                      <a:pt x="238" y="761"/>
                    </a:lnTo>
                    <a:lnTo>
                      <a:pt x="158" y="733"/>
                    </a:lnTo>
                    <a:lnTo>
                      <a:pt x="79" y="703"/>
                    </a:lnTo>
                    <a:lnTo>
                      <a:pt x="0" y="673"/>
                    </a:lnTo>
                    <a:lnTo>
                      <a:pt x="46" y="587"/>
                    </a:lnTo>
                    <a:lnTo>
                      <a:pt x="90" y="501"/>
                    </a:lnTo>
                    <a:lnTo>
                      <a:pt x="136" y="416"/>
                    </a:lnTo>
                    <a:lnTo>
                      <a:pt x="182" y="331"/>
                    </a:lnTo>
                    <a:lnTo>
                      <a:pt x="228" y="247"/>
                    </a:lnTo>
                    <a:lnTo>
                      <a:pt x="275" y="164"/>
                    </a:lnTo>
                    <a:lnTo>
                      <a:pt x="322" y="82"/>
                    </a:lnTo>
                    <a:lnTo>
                      <a:pt x="370" y="0"/>
                    </a:lnTo>
                    <a:lnTo>
                      <a:pt x="440" y="22"/>
                    </a:lnTo>
                    <a:lnTo>
                      <a:pt x="510" y="45"/>
                    </a:lnTo>
                    <a:lnTo>
                      <a:pt x="582" y="66"/>
                    </a:lnTo>
                    <a:lnTo>
                      <a:pt x="654" y="86"/>
                    </a:lnTo>
                    <a:lnTo>
                      <a:pt x="726" y="106"/>
                    </a:lnTo>
                    <a:lnTo>
                      <a:pt x="800" y="126"/>
                    </a:lnTo>
                    <a:lnTo>
                      <a:pt x="873" y="144"/>
                    </a:lnTo>
                    <a:lnTo>
                      <a:pt x="947" y="163"/>
                    </a:lnTo>
                    <a:lnTo>
                      <a:pt x="1022" y="180"/>
                    </a:lnTo>
                    <a:lnTo>
                      <a:pt x="1097" y="197"/>
                    </a:lnTo>
                    <a:lnTo>
                      <a:pt x="1173" y="212"/>
                    </a:lnTo>
                    <a:lnTo>
                      <a:pt x="1249" y="228"/>
                    </a:lnTo>
                    <a:lnTo>
                      <a:pt x="1325" y="243"/>
                    </a:lnTo>
                    <a:lnTo>
                      <a:pt x="1402" y="257"/>
                    </a:lnTo>
                    <a:lnTo>
                      <a:pt x="1480" y="271"/>
                    </a:lnTo>
                    <a:lnTo>
                      <a:pt x="1557" y="283"/>
                    </a:lnTo>
                    <a:lnTo>
                      <a:pt x="1635" y="294"/>
                    </a:lnTo>
                    <a:lnTo>
                      <a:pt x="1715" y="305"/>
                    </a:lnTo>
                    <a:lnTo>
                      <a:pt x="1794" y="316"/>
                    </a:lnTo>
                    <a:lnTo>
                      <a:pt x="1873" y="325"/>
                    </a:lnTo>
                    <a:lnTo>
                      <a:pt x="1954" y="334"/>
                    </a:lnTo>
                    <a:lnTo>
                      <a:pt x="2034" y="343"/>
                    </a:lnTo>
                    <a:lnTo>
                      <a:pt x="2115" y="350"/>
                    </a:lnTo>
                    <a:lnTo>
                      <a:pt x="2195" y="357"/>
                    </a:lnTo>
                    <a:lnTo>
                      <a:pt x="2277" y="363"/>
                    </a:lnTo>
                    <a:lnTo>
                      <a:pt x="2359" y="368"/>
                    </a:lnTo>
                    <a:lnTo>
                      <a:pt x="2441" y="372"/>
                    </a:lnTo>
                    <a:lnTo>
                      <a:pt x="2524" y="376"/>
                    </a:lnTo>
                    <a:lnTo>
                      <a:pt x="2606" y="379"/>
                    </a:lnTo>
                    <a:lnTo>
                      <a:pt x="2690" y="380"/>
                    </a:lnTo>
                    <a:lnTo>
                      <a:pt x="2774" y="382"/>
                    </a:lnTo>
                    <a:lnTo>
                      <a:pt x="2858" y="382"/>
                    </a:lnTo>
                    <a:lnTo>
                      <a:pt x="2940" y="382"/>
                    </a:lnTo>
                    <a:lnTo>
                      <a:pt x="3024" y="380"/>
                    </a:lnTo>
                    <a:lnTo>
                      <a:pt x="3108" y="379"/>
                    </a:lnTo>
                    <a:lnTo>
                      <a:pt x="3190" y="376"/>
                    </a:lnTo>
                    <a:lnTo>
                      <a:pt x="3273" y="372"/>
                    </a:lnTo>
                    <a:lnTo>
                      <a:pt x="3355" y="368"/>
                    </a:lnTo>
                    <a:lnTo>
                      <a:pt x="3437" y="363"/>
                    </a:lnTo>
                    <a:lnTo>
                      <a:pt x="3518" y="357"/>
                    </a:lnTo>
                    <a:lnTo>
                      <a:pt x="3599" y="350"/>
                    </a:lnTo>
                    <a:lnTo>
                      <a:pt x="3680" y="343"/>
                    </a:lnTo>
                    <a:lnTo>
                      <a:pt x="3760" y="334"/>
                    </a:lnTo>
                    <a:lnTo>
                      <a:pt x="3841" y="325"/>
                    </a:lnTo>
                    <a:lnTo>
                      <a:pt x="3920" y="316"/>
                    </a:lnTo>
                    <a:lnTo>
                      <a:pt x="3999" y="305"/>
                    </a:lnTo>
                    <a:lnTo>
                      <a:pt x="4079" y="294"/>
                    </a:lnTo>
                    <a:lnTo>
                      <a:pt x="4157" y="283"/>
                    </a:lnTo>
                    <a:lnTo>
                      <a:pt x="4234" y="271"/>
                    </a:lnTo>
                    <a:lnTo>
                      <a:pt x="4312" y="257"/>
                    </a:lnTo>
                    <a:lnTo>
                      <a:pt x="4389" y="243"/>
                    </a:lnTo>
                    <a:lnTo>
                      <a:pt x="4465" y="228"/>
                    </a:lnTo>
                    <a:lnTo>
                      <a:pt x="4541" y="212"/>
                    </a:lnTo>
                    <a:lnTo>
                      <a:pt x="4617" y="197"/>
                    </a:lnTo>
                    <a:lnTo>
                      <a:pt x="4692" y="180"/>
                    </a:lnTo>
                    <a:lnTo>
                      <a:pt x="4767" y="162"/>
                    </a:lnTo>
                    <a:lnTo>
                      <a:pt x="4841" y="144"/>
                    </a:lnTo>
                    <a:lnTo>
                      <a:pt x="4914" y="126"/>
                    </a:lnTo>
                    <a:lnTo>
                      <a:pt x="4988" y="106"/>
                    </a:lnTo>
                    <a:lnTo>
                      <a:pt x="5060" y="86"/>
                    </a:lnTo>
                    <a:lnTo>
                      <a:pt x="5132" y="66"/>
                    </a:lnTo>
                    <a:lnTo>
                      <a:pt x="5204" y="45"/>
                    </a:lnTo>
                    <a:lnTo>
                      <a:pt x="5274" y="22"/>
                    </a:lnTo>
                    <a:lnTo>
                      <a:pt x="5344" y="0"/>
                    </a:lnTo>
                    <a:lnTo>
                      <a:pt x="5392" y="82"/>
                    </a:lnTo>
                    <a:lnTo>
                      <a:pt x="5439" y="164"/>
                    </a:lnTo>
                    <a:lnTo>
                      <a:pt x="5486" y="247"/>
                    </a:lnTo>
                    <a:lnTo>
                      <a:pt x="5532" y="331"/>
                    </a:lnTo>
                    <a:lnTo>
                      <a:pt x="5578" y="416"/>
                    </a:lnTo>
                    <a:lnTo>
                      <a:pt x="5624" y="501"/>
                    </a:lnTo>
                    <a:lnTo>
                      <a:pt x="5668" y="587"/>
                    </a:lnTo>
                    <a:lnTo>
                      <a:pt x="5714" y="673"/>
                    </a:lnTo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2" name="Freeform 6"/>
              <p:cNvSpPr/>
              <p:nvPr/>
            </p:nvSpPr>
            <p:spPr>
              <a:xfrm>
                <a:off x="520700" y="195609"/>
                <a:ext cx="188673" cy="78614"/>
              </a:xfrm>
              <a:custGeom>
                <a:avLst/>
                <a:gdLst/>
                <a:ahLst/>
                <a:cxnLst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</a:cxnLst>
                <a:rect l="0" t="0" r="0" b="0"/>
                <a:pathLst>
                  <a:path w="2856" h="1188">
                    <a:moveTo>
                      <a:pt x="0" y="1188"/>
                    </a:moveTo>
                    <a:lnTo>
                      <a:pt x="0" y="1188"/>
                    </a:lnTo>
                    <a:lnTo>
                      <a:pt x="97" y="1187"/>
                    </a:lnTo>
                    <a:lnTo>
                      <a:pt x="194" y="1186"/>
                    </a:lnTo>
                    <a:lnTo>
                      <a:pt x="291" y="1183"/>
                    </a:lnTo>
                    <a:lnTo>
                      <a:pt x="388" y="1179"/>
                    </a:lnTo>
                    <a:lnTo>
                      <a:pt x="484" y="1174"/>
                    </a:lnTo>
                    <a:lnTo>
                      <a:pt x="579" y="1168"/>
                    </a:lnTo>
                    <a:lnTo>
                      <a:pt x="675" y="1161"/>
                    </a:lnTo>
                    <a:lnTo>
                      <a:pt x="770" y="1153"/>
                    </a:lnTo>
                    <a:lnTo>
                      <a:pt x="864" y="1144"/>
                    </a:lnTo>
                    <a:lnTo>
                      <a:pt x="958" y="1134"/>
                    </a:lnTo>
                    <a:lnTo>
                      <a:pt x="1051" y="1123"/>
                    </a:lnTo>
                    <a:lnTo>
                      <a:pt x="1144" y="1111"/>
                    </a:lnTo>
                    <a:lnTo>
                      <a:pt x="1235" y="1097"/>
                    </a:lnTo>
                    <a:lnTo>
                      <a:pt x="1327" y="1084"/>
                    </a:lnTo>
                    <a:lnTo>
                      <a:pt x="1417" y="1068"/>
                    </a:lnTo>
                    <a:lnTo>
                      <a:pt x="1508" y="1053"/>
                    </a:lnTo>
                    <a:lnTo>
                      <a:pt x="1597" y="1036"/>
                    </a:lnTo>
                    <a:lnTo>
                      <a:pt x="1687" y="1018"/>
                    </a:lnTo>
                    <a:lnTo>
                      <a:pt x="1775" y="999"/>
                    </a:lnTo>
                    <a:lnTo>
                      <a:pt x="1862" y="979"/>
                    </a:lnTo>
                    <a:lnTo>
                      <a:pt x="1949" y="959"/>
                    </a:lnTo>
                    <a:lnTo>
                      <a:pt x="2035" y="936"/>
                    </a:lnTo>
                    <a:lnTo>
                      <a:pt x="2121" y="914"/>
                    </a:lnTo>
                    <a:lnTo>
                      <a:pt x="2206" y="891"/>
                    </a:lnTo>
                    <a:lnTo>
                      <a:pt x="2290" y="867"/>
                    </a:lnTo>
                    <a:lnTo>
                      <a:pt x="2372" y="841"/>
                    </a:lnTo>
                    <a:lnTo>
                      <a:pt x="2455" y="816"/>
                    </a:lnTo>
                    <a:lnTo>
                      <a:pt x="2537" y="789"/>
                    </a:lnTo>
                    <a:lnTo>
                      <a:pt x="2618" y="761"/>
                    </a:lnTo>
                    <a:lnTo>
                      <a:pt x="2699" y="733"/>
                    </a:lnTo>
                    <a:lnTo>
                      <a:pt x="2777" y="703"/>
                    </a:lnTo>
                    <a:lnTo>
                      <a:pt x="2856" y="673"/>
                    </a:lnTo>
                    <a:lnTo>
                      <a:pt x="2810" y="587"/>
                    </a:lnTo>
                    <a:lnTo>
                      <a:pt x="2766" y="501"/>
                    </a:lnTo>
                    <a:lnTo>
                      <a:pt x="2720" y="416"/>
                    </a:lnTo>
                    <a:lnTo>
                      <a:pt x="2674" y="331"/>
                    </a:lnTo>
                    <a:lnTo>
                      <a:pt x="2628" y="247"/>
                    </a:lnTo>
                    <a:lnTo>
                      <a:pt x="2581" y="164"/>
                    </a:lnTo>
                    <a:lnTo>
                      <a:pt x="2534" y="82"/>
                    </a:lnTo>
                    <a:lnTo>
                      <a:pt x="2486" y="0"/>
                    </a:lnTo>
                    <a:lnTo>
                      <a:pt x="2416" y="22"/>
                    </a:lnTo>
                    <a:lnTo>
                      <a:pt x="2346" y="45"/>
                    </a:lnTo>
                    <a:lnTo>
                      <a:pt x="2274" y="66"/>
                    </a:lnTo>
                    <a:lnTo>
                      <a:pt x="2203" y="86"/>
                    </a:lnTo>
                    <a:lnTo>
                      <a:pt x="2130" y="106"/>
                    </a:lnTo>
                    <a:lnTo>
                      <a:pt x="2056" y="126"/>
                    </a:lnTo>
                    <a:lnTo>
                      <a:pt x="1983" y="144"/>
                    </a:lnTo>
                    <a:lnTo>
                      <a:pt x="1909" y="163"/>
                    </a:lnTo>
                    <a:lnTo>
                      <a:pt x="1834" y="180"/>
                    </a:lnTo>
                    <a:lnTo>
                      <a:pt x="1759" y="197"/>
                    </a:lnTo>
                    <a:lnTo>
                      <a:pt x="1683" y="212"/>
                    </a:lnTo>
                    <a:lnTo>
                      <a:pt x="1607" y="228"/>
                    </a:lnTo>
                    <a:lnTo>
                      <a:pt x="1531" y="243"/>
                    </a:lnTo>
                    <a:lnTo>
                      <a:pt x="1454" y="257"/>
                    </a:lnTo>
                    <a:lnTo>
                      <a:pt x="1376" y="271"/>
                    </a:lnTo>
                    <a:lnTo>
                      <a:pt x="1299" y="283"/>
                    </a:lnTo>
                    <a:lnTo>
                      <a:pt x="1221" y="294"/>
                    </a:lnTo>
                    <a:lnTo>
                      <a:pt x="1141" y="305"/>
                    </a:lnTo>
                    <a:lnTo>
                      <a:pt x="1062" y="316"/>
                    </a:lnTo>
                    <a:lnTo>
                      <a:pt x="983" y="325"/>
                    </a:lnTo>
                    <a:lnTo>
                      <a:pt x="902" y="334"/>
                    </a:lnTo>
                    <a:lnTo>
                      <a:pt x="822" y="343"/>
                    </a:lnTo>
                    <a:lnTo>
                      <a:pt x="741" y="350"/>
                    </a:lnTo>
                    <a:lnTo>
                      <a:pt x="661" y="357"/>
                    </a:lnTo>
                    <a:lnTo>
                      <a:pt x="579" y="363"/>
                    </a:lnTo>
                    <a:lnTo>
                      <a:pt x="497" y="368"/>
                    </a:lnTo>
                    <a:lnTo>
                      <a:pt x="415" y="372"/>
                    </a:lnTo>
                    <a:lnTo>
                      <a:pt x="332" y="376"/>
                    </a:lnTo>
                    <a:lnTo>
                      <a:pt x="250" y="379"/>
                    </a:lnTo>
                    <a:lnTo>
                      <a:pt x="166" y="380"/>
                    </a:lnTo>
                    <a:lnTo>
                      <a:pt x="83" y="382"/>
                    </a:lnTo>
                    <a:lnTo>
                      <a:pt x="0" y="382"/>
                    </a:lnTo>
                    <a:lnTo>
                      <a:pt x="0" y="1188"/>
                    </a:lnTo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3" name="Freeform 7"/>
              <p:cNvSpPr/>
              <p:nvPr/>
            </p:nvSpPr>
            <p:spPr>
              <a:xfrm>
                <a:off x="0" y="710760"/>
                <a:ext cx="199309" cy="446711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3021" h="6762">
                    <a:moveTo>
                      <a:pt x="3021" y="0"/>
                    </a:moveTo>
                    <a:lnTo>
                      <a:pt x="0" y="1815"/>
                    </a:lnTo>
                    <a:lnTo>
                      <a:pt x="386" y="6345"/>
                    </a:lnTo>
                    <a:lnTo>
                      <a:pt x="1350" y="6762"/>
                    </a:lnTo>
                    <a:lnTo>
                      <a:pt x="1387" y="6675"/>
                    </a:lnTo>
                    <a:lnTo>
                      <a:pt x="1424" y="6589"/>
                    </a:lnTo>
                    <a:lnTo>
                      <a:pt x="1461" y="6503"/>
                    </a:lnTo>
                    <a:lnTo>
                      <a:pt x="1499" y="6418"/>
                    </a:lnTo>
                    <a:lnTo>
                      <a:pt x="1537" y="6333"/>
                    </a:lnTo>
                    <a:lnTo>
                      <a:pt x="1576" y="6249"/>
                    </a:lnTo>
                    <a:lnTo>
                      <a:pt x="1615" y="6166"/>
                    </a:lnTo>
                    <a:lnTo>
                      <a:pt x="1654" y="6083"/>
                    </a:lnTo>
                    <a:lnTo>
                      <a:pt x="1694" y="6000"/>
                    </a:lnTo>
                    <a:lnTo>
                      <a:pt x="1735" y="5919"/>
                    </a:lnTo>
                    <a:lnTo>
                      <a:pt x="1777" y="5838"/>
                    </a:lnTo>
                    <a:lnTo>
                      <a:pt x="1818" y="5759"/>
                    </a:lnTo>
                    <a:lnTo>
                      <a:pt x="1861" y="5680"/>
                    </a:lnTo>
                    <a:lnTo>
                      <a:pt x="1904" y="5601"/>
                    </a:lnTo>
                    <a:lnTo>
                      <a:pt x="1948" y="5523"/>
                    </a:lnTo>
                    <a:lnTo>
                      <a:pt x="1992" y="5447"/>
                    </a:lnTo>
                    <a:lnTo>
                      <a:pt x="2037" y="5371"/>
                    </a:lnTo>
                    <a:lnTo>
                      <a:pt x="2083" y="5295"/>
                    </a:lnTo>
                    <a:lnTo>
                      <a:pt x="2129" y="5221"/>
                    </a:lnTo>
                    <a:lnTo>
                      <a:pt x="2176" y="5148"/>
                    </a:lnTo>
                    <a:lnTo>
                      <a:pt x="2224" y="5076"/>
                    </a:lnTo>
                    <a:lnTo>
                      <a:pt x="2272" y="5005"/>
                    </a:lnTo>
                    <a:lnTo>
                      <a:pt x="2321" y="4934"/>
                    </a:lnTo>
                    <a:lnTo>
                      <a:pt x="2371" y="4864"/>
                    </a:lnTo>
                    <a:lnTo>
                      <a:pt x="2421" y="4796"/>
                    </a:lnTo>
                    <a:lnTo>
                      <a:pt x="2473" y="4729"/>
                    </a:lnTo>
                    <a:lnTo>
                      <a:pt x="2525" y="4662"/>
                    </a:lnTo>
                    <a:lnTo>
                      <a:pt x="2579" y="4596"/>
                    </a:lnTo>
                    <a:lnTo>
                      <a:pt x="2633" y="4532"/>
                    </a:lnTo>
                    <a:lnTo>
                      <a:pt x="2687" y="4468"/>
                    </a:lnTo>
                    <a:lnTo>
                      <a:pt x="2742" y="4406"/>
                    </a:lnTo>
                    <a:lnTo>
                      <a:pt x="2799" y="4345"/>
                    </a:lnTo>
                    <a:lnTo>
                      <a:pt x="2795" y="4324"/>
                    </a:lnTo>
                    <a:lnTo>
                      <a:pt x="2791" y="4304"/>
                    </a:lnTo>
                    <a:lnTo>
                      <a:pt x="2789" y="4283"/>
                    </a:lnTo>
                    <a:lnTo>
                      <a:pt x="2788" y="4262"/>
                    </a:lnTo>
                    <a:lnTo>
                      <a:pt x="2788" y="3977"/>
                    </a:lnTo>
                    <a:lnTo>
                      <a:pt x="2790" y="3695"/>
                    </a:lnTo>
                    <a:lnTo>
                      <a:pt x="2795" y="3415"/>
                    </a:lnTo>
                    <a:lnTo>
                      <a:pt x="2800" y="3137"/>
                    </a:lnTo>
                    <a:lnTo>
                      <a:pt x="2809" y="2863"/>
                    </a:lnTo>
                    <a:lnTo>
                      <a:pt x="2819" y="2591"/>
                    </a:lnTo>
                    <a:lnTo>
                      <a:pt x="2830" y="2321"/>
                    </a:lnTo>
                    <a:lnTo>
                      <a:pt x="2845" y="2054"/>
                    </a:lnTo>
                    <a:lnTo>
                      <a:pt x="2860" y="1788"/>
                    </a:lnTo>
                    <a:lnTo>
                      <a:pt x="2877" y="1525"/>
                    </a:lnTo>
                    <a:lnTo>
                      <a:pt x="2897" y="1265"/>
                    </a:lnTo>
                    <a:lnTo>
                      <a:pt x="2919" y="1008"/>
                    </a:lnTo>
                    <a:lnTo>
                      <a:pt x="2942" y="752"/>
                    </a:lnTo>
                    <a:lnTo>
                      <a:pt x="2967" y="499"/>
                    </a:lnTo>
                    <a:lnTo>
                      <a:pt x="2993" y="248"/>
                    </a:lnTo>
                    <a:lnTo>
                      <a:pt x="3021" y="0"/>
                    </a:lnTo>
                    <a:close/>
                  </a:path>
                </a:pathLst>
              </a:custGeom>
              <a:solidFill>
                <a:srgbClr val="FFDDD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4" name="Freeform 8"/>
              <p:cNvSpPr/>
              <p:nvPr/>
            </p:nvSpPr>
            <p:spPr>
              <a:xfrm>
                <a:off x="842091" y="710760"/>
                <a:ext cx="199309" cy="4467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0"/>
                  </a:cxn>
                </a:cxnLst>
                <a:rect l="0" t="0" r="0" b="0"/>
                <a:pathLst>
                  <a:path w="3021" h="6762">
                    <a:moveTo>
                      <a:pt x="0" y="0"/>
                    </a:moveTo>
                    <a:lnTo>
                      <a:pt x="3021" y="1815"/>
                    </a:lnTo>
                    <a:lnTo>
                      <a:pt x="2635" y="6345"/>
                    </a:lnTo>
                    <a:lnTo>
                      <a:pt x="1671" y="6762"/>
                    </a:lnTo>
                    <a:lnTo>
                      <a:pt x="1634" y="6675"/>
                    </a:lnTo>
                    <a:lnTo>
                      <a:pt x="1597" y="6589"/>
                    </a:lnTo>
                    <a:lnTo>
                      <a:pt x="1560" y="6503"/>
                    </a:lnTo>
                    <a:lnTo>
                      <a:pt x="1522" y="6418"/>
                    </a:lnTo>
                    <a:lnTo>
                      <a:pt x="1484" y="6333"/>
                    </a:lnTo>
                    <a:lnTo>
                      <a:pt x="1445" y="6248"/>
                    </a:lnTo>
                    <a:lnTo>
                      <a:pt x="1406" y="6166"/>
                    </a:lnTo>
                    <a:lnTo>
                      <a:pt x="1367" y="6083"/>
                    </a:lnTo>
                    <a:lnTo>
                      <a:pt x="1327" y="6000"/>
                    </a:lnTo>
                    <a:lnTo>
                      <a:pt x="1286" y="5919"/>
                    </a:lnTo>
                    <a:lnTo>
                      <a:pt x="1244" y="5838"/>
                    </a:lnTo>
                    <a:lnTo>
                      <a:pt x="1203" y="5759"/>
                    </a:lnTo>
                    <a:lnTo>
                      <a:pt x="1160" y="5680"/>
                    </a:lnTo>
                    <a:lnTo>
                      <a:pt x="1117" y="5601"/>
                    </a:lnTo>
                    <a:lnTo>
                      <a:pt x="1073" y="5523"/>
                    </a:lnTo>
                    <a:lnTo>
                      <a:pt x="1029" y="5447"/>
                    </a:lnTo>
                    <a:lnTo>
                      <a:pt x="984" y="5371"/>
                    </a:lnTo>
                    <a:lnTo>
                      <a:pt x="938" y="5295"/>
                    </a:lnTo>
                    <a:lnTo>
                      <a:pt x="892" y="5221"/>
                    </a:lnTo>
                    <a:lnTo>
                      <a:pt x="845" y="5148"/>
                    </a:lnTo>
                    <a:lnTo>
                      <a:pt x="797" y="5076"/>
                    </a:lnTo>
                    <a:lnTo>
                      <a:pt x="749" y="5005"/>
                    </a:lnTo>
                    <a:lnTo>
                      <a:pt x="700" y="4934"/>
                    </a:lnTo>
                    <a:lnTo>
                      <a:pt x="650" y="4864"/>
                    </a:lnTo>
                    <a:lnTo>
                      <a:pt x="600" y="4796"/>
                    </a:lnTo>
                    <a:lnTo>
                      <a:pt x="548" y="4729"/>
                    </a:lnTo>
                    <a:lnTo>
                      <a:pt x="496" y="4662"/>
                    </a:lnTo>
                    <a:lnTo>
                      <a:pt x="442" y="4596"/>
                    </a:lnTo>
                    <a:lnTo>
                      <a:pt x="388" y="4532"/>
                    </a:lnTo>
                    <a:lnTo>
                      <a:pt x="334" y="4468"/>
                    </a:lnTo>
                    <a:lnTo>
                      <a:pt x="279" y="4406"/>
                    </a:lnTo>
                    <a:lnTo>
                      <a:pt x="222" y="4345"/>
                    </a:lnTo>
                    <a:lnTo>
                      <a:pt x="226" y="4324"/>
                    </a:lnTo>
                    <a:lnTo>
                      <a:pt x="230" y="4304"/>
                    </a:lnTo>
                    <a:lnTo>
                      <a:pt x="232" y="4283"/>
                    </a:lnTo>
                    <a:lnTo>
                      <a:pt x="233" y="4262"/>
                    </a:lnTo>
                    <a:lnTo>
                      <a:pt x="233" y="3977"/>
                    </a:lnTo>
                    <a:lnTo>
                      <a:pt x="231" y="3695"/>
                    </a:lnTo>
                    <a:lnTo>
                      <a:pt x="226" y="3415"/>
                    </a:lnTo>
                    <a:lnTo>
                      <a:pt x="221" y="3137"/>
                    </a:lnTo>
                    <a:lnTo>
                      <a:pt x="212" y="2863"/>
                    </a:lnTo>
                    <a:lnTo>
                      <a:pt x="202" y="2591"/>
                    </a:lnTo>
                    <a:lnTo>
                      <a:pt x="191" y="2321"/>
                    </a:lnTo>
                    <a:lnTo>
                      <a:pt x="176" y="2054"/>
                    </a:lnTo>
                    <a:lnTo>
                      <a:pt x="161" y="1788"/>
                    </a:lnTo>
                    <a:lnTo>
                      <a:pt x="144" y="1525"/>
                    </a:lnTo>
                    <a:lnTo>
                      <a:pt x="124" y="1265"/>
                    </a:lnTo>
                    <a:lnTo>
                      <a:pt x="102" y="1007"/>
                    </a:lnTo>
                    <a:lnTo>
                      <a:pt x="79" y="752"/>
                    </a:lnTo>
                    <a:lnTo>
                      <a:pt x="54" y="498"/>
                    </a:lnTo>
                    <a:lnTo>
                      <a:pt x="28" y="24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DDD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5" name="Freeform 9"/>
              <p:cNvSpPr/>
              <p:nvPr/>
            </p:nvSpPr>
            <p:spPr>
              <a:xfrm>
                <a:off x="227517" y="1067227"/>
                <a:ext cx="293183" cy="110522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0"/>
                  </a:cxn>
                </a:cxnLst>
                <a:rect l="0" t="0" r="0" b="0"/>
                <a:pathLst>
                  <a:path w="4441" h="1674">
                    <a:moveTo>
                      <a:pt x="0" y="0"/>
                    </a:moveTo>
                    <a:lnTo>
                      <a:pt x="21" y="119"/>
                    </a:lnTo>
                    <a:lnTo>
                      <a:pt x="51" y="233"/>
                    </a:lnTo>
                    <a:lnTo>
                      <a:pt x="90" y="343"/>
                    </a:lnTo>
                    <a:lnTo>
                      <a:pt x="136" y="447"/>
                    </a:lnTo>
                    <a:lnTo>
                      <a:pt x="191" y="546"/>
                    </a:lnTo>
                    <a:lnTo>
                      <a:pt x="254" y="640"/>
                    </a:lnTo>
                    <a:lnTo>
                      <a:pt x="325" y="729"/>
                    </a:lnTo>
                    <a:lnTo>
                      <a:pt x="403" y="814"/>
                    </a:lnTo>
                    <a:lnTo>
                      <a:pt x="489" y="894"/>
                    </a:lnTo>
                    <a:lnTo>
                      <a:pt x="583" y="970"/>
                    </a:lnTo>
                    <a:lnTo>
                      <a:pt x="685" y="1041"/>
                    </a:lnTo>
                    <a:lnTo>
                      <a:pt x="794" y="1108"/>
                    </a:lnTo>
                    <a:lnTo>
                      <a:pt x="911" y="1171"/>
                    </a:lnTo>
                    <a:lnTo>
                      <a:pt x="1035" y="1229"/>
                    </a:lnTo>
                    <a:lnTo>
                      <a:pt x="1166" y="1282"/>
                    </a:lnTo>
                    <a:lnTo>
                      <a:pt x="1305" y="1333"/>
                    </a:lnTo>
                    <a:lnTo>
                      <a:pt x="1451" y="1380"/>
                    </a:lnTo>
                    <a:lnTo>
                      <a:pt x="1604" y="1422"/>
                    </a:lnTo>
                    <a:lnTo>
                      <a:pt x="1764" y="1461"/>
                    </a:lnTo>
                    <a:lnTo>
                      <a:pt x="1930" y="1497"/>
                    </a:lnTo>
                    <a:lnTo>
                      <a:pt x="2103" y="1528"/>
                    </a:lnTo>
                    <a:lnTo>
                      <a:pt x="2284" y="1557"/>
                    </a:lnTo>
                    <a:lnTo>
                      <a:pt x="2471" y="1582"/>
                    </a:lnTo>
                    <a:lnTo>
                      <a:pt x="2664" y="1604"/>
                    </a:lnTo>
                    <a:lnTo>
                      <a:pt x="2864" y="1622"/>
                    </a:lnTo>
                    <a:lnTo>
                      <a:pt x="3071" y="1638"/>
                    </a:lnTo>
                    <a:lnTo>
                      <a:pt x="3283" y="1651"/>
                    </a:lnTo>
                    <a:lnTo>
                      <a:pt x="3503" y="1660"/>
                    </a:lnTo>
                    <a:lnTo>
                      <a:pt x="3728" y="1668"/>
                    </a:lnTo>
                    <a:lnTo>
                      <a:pt x="3959" y="1671"/>
                    </a:lnTo>
                    <a:lnTo>
                      <a:pt x="4197" y="1674"/>
                    </a:lnTo>
                    <a:lnTo>
                      <a:pt x="4441" y="1672"/>
                    </a:lnTo>
                    <a:lnTo>
                      <a:pt x="4441" y="687"/>
                    </a:lnTo>
                    <a:lnTo>
                      <a:pt x="4231" y="685"/>
                    </a:lnTo>
                    <a:lnTo>
                      <a:pt x="4025" y="681"/>
                    </a:lnTo>
                    <a:lnTo>
                      <a:pt x="3823" y="678"/>
                    </a:lnTo>
                    <a:lnTo>
                      <a:pt x="3625" y="673"/>
                    </a:lnTo>
                    <a:lnTo>
                      <a:pt x="3432" y="668"/>
                    </a:lnTo>
                    <a:lnTo>
                      <a:pt x="3243" y="661"/>
                    </a:lnTo>
                    <a:lnTo>
                      <a:pt x="3057" y="653"/>
                    </a:lnTo>
                    <a:lnTo>
                      <a:pt x="2878" y="644"/>
                    </a:lnTo>
                    <a:lnTo>
                      <a:pt x="2701" y="634"/>
                    </a:lnTo>
                    <a:lnTo>
                      <a:pt x="2529" y="624"/>
                    </a:lnTo>
                    <a:lnTo>
                      <a:pt x="2363" y="612"/>
                    </a:lnTo>
                    <a:lnTo>
                      <a:pt x="2199" y="599"/>
                    </a:lnTo>
                    <a:lnTo>
                      <a:pt x="2042" y="584"/>
                    </a:lnTo>
                    <a:lnTo>
                      <a:pt x="1889" y="567"/>
                    </a:lnTo>
                    <a:lnTo>
                      <a:pt x="1740" y="551"/>
                    </a:lnTo>
                    <a:lnTo>
                      <a:pt x="1596" y="532"/>
                    </a:lnTo>
                    <a:lnTo>
                      <a:pt x="1458" y="511"/>
                    </a:lnTo>
                    <a:lnTo>
                      <a:pt x="1324" y="489"/>
                    </a:lnTo>
                    <a:lnTo>
                      <a:pt x="1194" y="467"/>
                    </a:lnTo>
                    <a:lnTo>
                      <a:pt x="1071" y="441"/>
                    </a:lnTo>
                    <a:lnTo>
                      <a:pt x="952" y="414"/>
                    </a:lnTo>
                    <a:lnTo>
                      <a:pt x="839" y="386"/>
                    </a:lnTo>
                    <a:lnTo>
                      <a:pt x="730" y="356"/>
                    </a:lnTo>
                    <a:lnTo>
                      <a:pt x="626" y="325"/>
                    </a:lnTo>
                    <a:lnTo>
                      <a:pt x="529" y="290"/>
                    </a:lnTo>
                    <a:lnTo>
                      <a:pt x="437" y="256"/>
                    </a:lnTo>
                    <a:lnTo>
                      <a:pt x="349" y="218"/>
                    </a:lnTo>
                    <a:lnTo>
                      <a:pt x="269" y="178"/>
                    </a:lnTo>
                    <a:lnTo>
                      <a:pt x="193" y="136"/>
                    </a:lnTo>
                    <a:lnTo>
                      <a:pt x="123" y="92"/>
                    </a:lnTo>
                    <a:lnTo>
                      <a:pt x="58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404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6" name="Line 12"/>
              <p:cNvSpPr/>
              <p:nvPr/>
            </p:nvSpPr>
            <p:spPr>
              <a:xfrm>
                <a:off x="520700" y="342663"/>
                <a:ext cx="463" cy="566481"/>
              </a:xfrm>
              <a:prstGeom prst="line">
                <a:avLst/>
              </a:prstGeom>
              <a:ln w="9525">
                <a:noFill/>
              </a:ln>
            </p:spPr>
          </p:sp>
          <p:grpSp>
            <p:nvGrpSpPr>
              <p:cNvPr id="12307" name="Freeform 13"/>
              <p:cNvGrpSpPr/>
              <p:nvPr/>
            </p:nvGrpSpPr>
            <p:grpSpPr>
              <a:xfrm>
                <a:off x="390756" y="461046"/>
                <a:ext cx="259888" cy="260350"/>
                <a:chOff x="-1284" y="-2376"/>
                <a:chExt cx="259888" cy="260350"/>
              </a:xfrm>
            </p:grpSpPr>
            <p:pic>
              <p:nvPicPr>
                <p:cNvPr id="12308" name="Freeform 13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0" y="0"/>
                  <a:ext cx="256032" cy="2560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2309" name="Text Box 31"/>
                <p:cNvSpPr txBox="1"/>
                <p:nvPr/>
              </p:nvSpPr>
              <p:spPr>
                <a:xfrm>
                  <a:off x="-1284" y="-2376"/>
                  <a:ext cx="259888" cy="2603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/>
                <a:lstStyle/>
                <a:p>
                  <a:endParaRPr lang="en-US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2310" name="Freeform 16"/>
              <p:cNvSpPr/>
              <p:nvPr/>
            </p:nvSpPr>
            <p:spPr>
              <a:xfrm>
                <a:off x="209945" y="1024290"/>
                <a:ext cx="310755" cy="90637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4704" h="1372">
                    <a:moveTo>
                      <a:pt x="10" y="0"/>
                    </a:moveTo>
                    <a:lnTo>
                      <a:pt x="7" y="27"/>
                    </a:lnTo>
                    <a:lnTo>
                      <a:pt x="4" y="52"/>
                    </a:lnTo>
                    <a:lnTo>
                      <a:pt x="2" y="77"/>
                    </a:lnTo>
                    <a:lnTo>
                      <a:pt x="0" y="103"/>
                    </a:lnTo>
                    <a:lnTo>
                      <a:pt x="0" y="127"/>
                    </a:lnTo>
                    <a:lnTo>
                      <a:pt x="0" y="152"/>
                    </a:lnTo>
                    <a:lnTo>
                      <a:pt x="1" y="176"/>
                    </a:lnTo>
                    <a:lnTo>
                      <a:pt x="2" y="201"/>
                    </a:lnTo>
                    <a:lnTo>
                      <a:pt x="5" y="225"/>
                    </a:lnTo>
                    <a:lnTo>
                      <a:pt x="8" y="249"/>
                    </a:lnTo>
                    <a:lnTo>
                      <a:pt x="12" y="272"/>
                    </a:lnTo>
                    <a:lnTo>
                      <a:pt x="17" y="296"/>
                    </a:lnTo>
                    <a:lnTo>
                      <a:pt x="23" y="318"/>
                    </a:lnTo>
                    <a:lnTo>
                      <a:pt x="29" y="342"/>
                    </a:lnTo>
                    <a:lnTo>
                      <a:pt x="36" y="364"/>
                    </a:lnTo>
                    <a:lnTo>
                      <a:pt x="44" y="386"/>
                    </a:lnTo>
                    <a:lnTo>
                      <a:pt x="52" y="409"/>
                    </a:lnTo>
                    <a:lnTo>
                      <a:pt x="62" y="430"/>
                    </a:lnTo>
                    <a:lnTo>
                      <a:pt x="72" y="451"/>
                    </a:lnTo>
                    <a:lnTo>
                      <a:pt x="82" y="472"/>
                    </a:lnTo>
                    <a:lnTo>
                      <a:pt x="93" y="494"/>
                    </a:lnTo>
                    <a:lnTo>
                      <a:pt x="105" y="515"/>
                    </a:lnTo>
                    <a:lnTo>
                      <a:pt x="119" y="535"/>
                    </a:lnTo>
                    <a:lnTo>
                      <a:pt x="132" y="556"/>
                    </a:lnTo>
                    <a:lnTo>
                      <a:pt x="147" y="576"/>
                    </a:lnTo>
                    <a:lnTo>
                      <a:pt x="161" y="596"/>
                    </a:lnTo>
                    <a:lnTo>
                      <a:pt x="177" y="615"/>
                    </a:lnTo>
                    <a:lnTo>
                      <a:pt x="193" y="636"/>
                    </a:lnTo>
                    <a:lnTo>
                      <a:pt x="211" y="655"/>
                    </a:lnTo>
                    <a:lnTo>
                      <a:pt x="229" y="674"/>
                    </a:lnTo>
                    <a:lnTo>
                      <a:pt x="247" y="691"/>
                    </a:lnTo>
                    <a:lnTo>
                      <a:pt x="267" y="710"/>
                    </a:lnTo>
                    <a:lnTo>
                      <a:pt x="265" y="697"/>
                    </a:lnTo>
                    <a:lnTo>
                      <a:pt x="263" y="685"/>
                    </a:lnTo>
                    <a:lnTo>
                      <a:pt x="321" y="732"/>
                    </a:lnTo>
                    <a:lnTo>
                      <a:pt x="386" y="777"/>
                    </a:lnTo>
                    <a:lnTo>
                      <a:pt x="456" y="821"/>
                    </a:lnTo>
                    <a:lnTo>
                      <a:pt x="532" y="863"/>
                    </a:lnTo>
                    <a:lnTo>
                      <a:pt x="612" y="903"/>
                    </a:lnTo>
                    <a:lnTo>
                      <a:pt x="700" y="941"/>
                    </a:lnTo>
                    <a:lnTo>
                      <a:pt x="792" y="975"/>
                    </a:lnTo>
                    <a:lnTo>
                      <a:pt x="889" y="1010"/>
                    </a:lnTo>
                    <a:lnTo>
                      <a:pt x="993" y="1041"/>
                    </a:lnTo>
                    <a:lnTo>
                      <a:pt x="1102" y="1071"/>
                    </a:lnTo>
                    <a:lnTo>
                      <a:pt x="1215" y="1099"/>
                    </a:lnTo>
                    <a:lnTo>
                      <a:pt x="1334" y="1126"/>
                    </a:lnTo>
                    <a:lnTo>
                      <a:pt x="1457" y="1152"/>
                    </a:lnTo>
                    <a:lnTo>
                      <a:pt x="1587" y="1174"/>
                    </a:lnTo>
                    <a:lnTo>
                      <a:pt x="1721" y="1196"/>
                    </a:lnTo>
                    <a:lnTo>
                      <a:pt x="1859" y="1217"/>
                    </a:lnTo>
                    <a:lnTo>
                      <a:pt x="2003" y="1236"/>
                    </a:lnTo>
                    <a:lnTo>
                      <a:pt x="2152" y="1252"/>
                    </a:lnTo>
                    <a:lnTo>
                      <a:pt x="2305" y="1269"/>
                    </a:lnTo>
                    <a:lnTo>
                      <a:pt x="2462" y="1284"/>
                    </a:lnTo>
                    <a:lnTo>
                      <a:pt x="2626" y="1297"/>
                    </a:lnTo>
                    <a:lnTo>
                      <a:pt x="2792" y="1309"/>
                    </a:lnTo>
                    <a:lnTo>
                      <a:pt x="2964" y="1319"/>
                    </a:lnTo>
                    <a:lnTo>
                      <a:pt x="3141" y="1329"/>
                    </a:lnTo>
                    <a:lnTo>
                      <a:pt x="3320" y="1338"/>
                    </a:lnTo>
                    <a:lnTo>
                      <a:pt x="3506" y="1346"/>
                    </a:lnTo>
                    <a:lnTo>
                      <a:pt x="3695" y="1353"/>
                    </a:lnTo>
                    <a:lnTo>
                      <a:pt x="3888" y="1358"/>
                    </a:lnTo>
                    <a:lnTo>
                      <a:pt x="4086" y="1363"/>
                    </a:lnTo>
                    <a:lnTo>
                      <a:pt x="4288" y="1366"/>
                    </a:lnTo>
                    <a:lnTo>
                      <a:pt x="4494" y="1370"/>
                    </a:lnTo>
                    <a:lnTo>
                      <a:pt x="4704" y="1372"/>
                    </a:lnTo>
                    <a:lnTo>
                      <a:pt x="4704" y="652"/>
                    </a:lnTo>
                    <a:lnTo>
                      <a:pt x="4661" y="653"/>
                    </a:lnTo>
                    <a:lnTo>
                      <a:pt x="4604" y="653"/>
                    </a:lnTo>
                    <a:lnTo>
                      <a:pt x="4533" y="653"/>
                    </a:lnTo>
                    <a:lnTo>
                      <a:pt x="4447" y="652"/>
                    </a:lnTo>
                    <a:lnTo>
                      <a:pt x="4347" y="651"/>
                    </a:lnTo>
                    <a:lnTo>
                      <a:pt x="4237" y="649"/>
                    </a:lnTo>
                    <a:lnTo>
                      <a:pt x="4114" y="646"/>
                    </a:lnTo>
                    <a:lnTo>
                      <a:pt x="3982" y="641"/>
                    </a:lnTo>
                    <a:lnTo>
                      <a:pt x="3839" y="636"/>
                    </a:lnTo>
                    <a:lnTo>
                      <a:pt x="3688" y="629"/>
                    </a:lnTo>
                    <a:lnTo>
                      <a:pt x="3529" y="621"/>
                    </a:lnTo>
                    <a:lnTo>
                      <a:pt x="3364" y="612"/>
                    </a:lnTo>
                    <a:lnTo>
                      <a:pt x="3193" y="601"/>
                    </a:lnTo>
                    <a:lnTo>
                      <a:pt x="3017" y="589"/>
                    </a:lnTo>
                    <a:lnTo>
                      <a:pt x="2837" y="575"/>
                    </a:lnTo>
                    <a:lnTo>
                      <a:pt x="2652" y="560"/>
                    </a:lnTo>
                    <a:lnTo>
                      <a:pt x="2467" y="542"/>
                    </a:lnTo>
                    <a:lnTo>
                      <a:pt x="2279" y="523"/>
                    </a:lnTo>
                    <a:lnTo>
                      <a:pt x="2092" y="501"/>
                    </a:lnTo>
                    <a:lnTo>
                      <a:pt x="1904" y="478"/>
                    </a:lnTo>
                    <a:lnTo>
                      <a:pt x="1718" y="452"/>
                    </a:lnTo>
                    <a:lnTo>
                      <a:pt x="1534" y="424"/>
                    </a:lnTo>
                    <a:lnTo>
                      <a:pt x="1353" y="394"/>
                    </a:lnTo>
                    <a:lnTo>
                      <a:pt x="1177" y="361"/>
                    </a:lnTo>
                    <a:lnTo>
                      <a:pt x="1005" y="326"/>
                    </a:lnTo>
                    <a:lnTo>
                      <a:pt x="838" y="288"/>
                    </a:lnTo>
                    <a:lnTo>
                      <a:pt x="678" y="247"/>
                    </a:lnTo>
                    <a:lnTo>
                      <a:pt x="526" y="203"/>
                    </a:lnTo>
                    <a:lnTo>
                      <a:pt x="382" y="157"/>
                    </a:lnTo>
                    <a:lnTo>
                      <a:pt x="248" y="108"/>
                    </a:lnTo>
                    <a:lnTo>
                      <a:pt x="124" y="5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1" name="Freeform 17"/>
              <p:cNvSpPr/>
              <p:nvPr/>
            </p:nvSpPr>
            <p:spPr>
              <a:xfrm>
                <a:off x="520700" y="1067227"/>
                <a:ext cx="293183" cy="110522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4439" h="1674">
                    <a:moveTo>
                      <a:pt x="4439" y="0"/>
                    </a:moveTo>
                    <a:lnTo>
                      <a:pt x="4418" y="119"/>
                    </a:lnTo>
                    <a:lnTo>
                      <a:pt x="4388" y="233"/>
                    </a:lnTo>
                    <a:lnTo>
                      <a:pt x="4349" y="343"/>
                    </a:lnTo>
                    <a:lnTo>
                      <a:pt x="4303" y="447"/>
                    </a:lnTo>
                    <a:lnTo>
                      <a:pt x="4248" y="546"/>
                    </a:lnTo>
                    <a:lnTo>
                      <a:pt x="4186" y="640"/>
                    </a:lnTo>
                    <a:lnTo>
                      <a:pt x="4114" y="729"/>
                    </a:lnTo>
                    <a:lnTo>
                      <a:pt x="4036" y="814"/>
                    </a:lnTo>
                    <a:lnTo>
                      <a:pt x="3950" y="894"/>
                    </a:lnTo>
                    <a:lnTo>
                      <a:pt x="3856" y="970"/>
                    </a:lnTo>
                    <a:lnTo>
                      <a:pt x="3754" y="1041"/>
                    </a:lnTo>
                    <a:lnTo>
                      <a:pt x="3645" y="1108"/>
                    </a:lnTo>
                    <a:lnTo>
                      <a:pt x="3528" y="1171"/>
                    </a:lnTo>
                    <a:lnTo>
                      <a:pt x="3404" y="1229"/>
                    </a:lnTo>
                    <a:lnTo>
                      <a:pt x="3273" y="1282"/>
                    </a:lnTo>
                    <a:lnTo>
                      <a:pt x="3134" y="1333"/>
                    </a:lnTo>
                    <a:lnTo>
                      <a:pt x="2988" y="1380"/>
                    </a:lnTo>
                    <a:lnTo>
                      <a:pt x="2835" y="1422"/>
                    </a:lnTo>
                    <a:lnTo>
                      <a:pt x="2675" y="1461"/>
                    </a:lnTo>
                    <a:lnTo>
                      <a:pt x="2509" y="1497"/>
                    </a:lnTo>
                    <a:lnTo>
                      <a:pt x="2336" y="1528"/>
                    </a:lnTo>
                    <a:lnTo>
                      <a:pt x="2155" y="1557"/>
                    </a:lnTo>
                    <a:lnTo>
                      <a:pt x="1968" y="1582"/>
                    </a:lnTo>
                    <a:lnTo>
                      <a:pt x="1775" y="1604"/>
                    </a:lnTo>
                    <a:lnTo>
                      <a:pt x="1575" y="1622"/>
                    </a:lnTo>
                    <a:lnTo>
                      <a:pt x="1368" y="1638"/>
                    </a:lnTo>
                    <a:lnTo>
                      <a:pt x="1156" y="1651"/>
                    </a:lnTo>
                    <a:lnTo>
                      <a:pt x="937" y="1660"/>
                    </a:lnTo>
                    <a:lnTo>
                      <a:pt x="711" y="1668"/>
                    </a:lnTo>
                    <a:lnTo>
                      <a:pt x="480" y="1671"/>
                    </a:lnTo>
                    <a:lnTo>
                      <a:pt x="242" y="1674"/>
                    </a:lnTo>
                    <a:lnTo>
                      <a:pt x="0" y="1672"/>
                    </a:lnTo>
                    <a:lnTo>
                      <a:pt x="0" y="687"/>
                    </a:lnTo>
                    <a:lnTo>
                      <a:pt x="208" y="685"/>
                    </a:lnTo>
                    <a:lnTo>
                      <a:pt x="414" y="681"/>
                    </a:lnTo>
                    <a:lnTo>
                      <a:pt x="616" y="678"/>
                    </a:lnTo>
                    <a:lnTo>
                      <a:pt x="814" y="673"/>
                    </a:lnTo>
                    <a:lnTo>
                      <a:pt x="1007" y="668"/>
                    </a:lnTo>
                    <a:lnTo>
                      <a:pt x="1196" y="661"/>
                    </a:lnTo>
                    <a:lnTo>
                      <a:pt x="1382" y="653"/>
                    </a:lnTo>
                    <a:lnTo>
                      <a:pt x="1561" y="644"/>
                    </a:lnTo>
                    <a:lnTo>
                      <a:pt x="1738" y="634"/>
                    </a:lnTo>
                    <a:lnTo>
                      <a:pt x="1910" y="624"/>
                    </a:lnTo>
                    <a:lnTo>
                      <a:pt x="2076" y="612"/>
                    </a:lnTo>
                    <a:lnTo>
                      <a:pt x="2240" y="599"/>
                    </a:lnTo>
                    <a:lnTo>
                      <a:pt x="2397" y="584"/>
                    </a:lnTo>
                    <a:lnTo>
                      <a:pt x="2550" y="567"/>
                    </a:lnTo>
                    <a:lnTo>
                      <a:pt x="2699" y="551"/>
                    </a:lnTo>
                    <a:lnTo>
                      <a:pt x="2843" y="532"/>
                    </a:lnTo>
                    <a:lnTo>
                      <a:pt x="2981" y="511"/>
                    </a:lnTo>
                    <a:lnTo>
                      <a:pt x="3115" y="489"/>
                    </a:lnTo>
                    <a:lnTo>
                      <a:pt x="3245" y="467"/>
                    </a:lnTo>
                    <a:lnTo>
                      <a:pt x="3368" y="441"/>
                    </a:lnTo>
                    <a:lnTo>
                      <a:pt x="3487" y="414"/>
                    </a:lnTo>
                    <a:lnTo>
                      <a:pt x="3600" y="386"/>
                    </a:lnTo>
                    <a:lnTo>
                      <a:pt x="3709" y="356"/>
                    </a:lnTo>
                    <a:lnTo>
                      <a:pt x="3813" y="325"/>
                    </a:lnTo>
                    <a:lnTo>
                      <a:pt x="3910" y="290"/>
                    </a:lnTo>
                    <a:lnTo>
                      <a:pt x="4002" y="256"/>
                    </a:lnTo>
                    <a:lnTo>
                      <a:pt x="4090" y="218"/>
                    </a:lnTo>
                    <a:lnTo>
                      <a:pt x="4170" y="178"/>
                    </a:lnTo>
                    <a:lnTo>
                      <a:pt x="4246" y="136"/>
                    </a:lnTo>
                    <a:lnTo>
                      <a:pt x="4316" y="92"/>
                    </a:lnTo>
                    <a:lnTo>
                      <a:pt x="4381" y="47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2" name="Freeform 18"/>
              <p:cNvSpPr/>
              <p:nvPr/>
            </p:nvSpPr>
            <p:spPr>
              <a:xfrm>
                <a:off x="520700" y="1024290"/>
                <a:ext cx="310755" cy="90637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4702" h="1372">
                    <a:moveTo>
                      <a:pt x="4692" y="0"/>
                    </a:moveTo>
                    <a:lnTo>
                      <a:pt x="4695" y="27"/>
                    </a:lnTo>
                    <a:lnTo>
                      <a:pt x="4698" y="52"/>
                    </a:lnTo>
                    <a:lnTo>
                      <a:pt x="4701" y="77"/>
                    </a:lnTo>
                    <a:lnTo>
                      <a:pt x="4702" y="103"/>
                    </a:lnTo>
                    <a:lnTo>
                      <a:pt x="4702" y="127"/>
                    </a:lnTo>
                    <a:lnTo>
                      <a:pt x="4702" y="152"/>
                    </a:lnTo>
                    <a:lnTo>
                      <a:pt x="4701" y="176"/>
                    </a:lnTo>
                    <a:lnTo>
                      <a:pt x="4700" y="201"/>
                    </a:lnTo>
                    <a:lnTo>
                      <a:pt x="4697" y="225"/>
                    </a:lnTo>
                    <a:lnTo>
                      <a:pt x="4694" y="249"/>
                    </a:lnTo>
                    <a:lnTo>
                      <a:pt x="4690" y="272"/>
                    </a:lnTo>
                    <a:lnTo>
                      <a:pt x="4685" y="296"/>
                    </a:lnTo>
                    <a:lnTo>
                      <a:pt x="4679" y="318"/>
                    </a:lnTo>
                    <a:lnTo>
                      <a:pt x="4673" y="342"/>
                    </a:lnTo>
                    <a:lnTo>
                      <a:pt x="4666" y="364"/>
                    </a:lnTo>
                    <a:lnTo>
                      <a:pt x="4658" y="386"/>
                    </a:lnTo>
                    <a:lnTo>
                      <a:pt x="4650" y="409"/>
                    </a:lnTo>
                    <a:lnTo>
                      <a:pt x="4640" y="430"/>
                    </a:lnTo>
                    <a:lnTo>
                      <a:pt x="4630" y="451"/>
                    </a:lnTo>
                    <a:lnTo>
                      <a:pt x="4620" y="472"/>
                    </a:lnTo>
                    <a:lnTo>
                      <a:pt x="4609" y="494"/>
                    </a:lnTo>
                    <a:lnTo>
                      <a:pt x="4597" y="515"/>
                    </a:lnTo>
                    <a:lnTo>
                      <a:pt x="4583" y="535"/>
                    </a:lnTo>
                    <a:lnTo>
                      <a:pt x="4570" y="556"/>
                    </a:lnTo>
                    <a:lnTo>
                      <a:pt x="4555" y="576"/>
                    </a:lnTo>
                    <a:lnTo>
                      <a:pt x="4541" y="596"/>
                    </a:lnTo>
                    <a:lnTo>
                      <a:pt x="4525" y="615"/>
                    </a:lnTo>
                    <a:lnTo>
                      <a:pt x="4509" y="636"/>
                    </a:lnTo>
                    <a:lnTo>
                      <a:pt x="4491" y="655"/>
                    </a:lnTo>
                    <a:lnTo>
                      <a:pt x="4473" y="674"/>
                    </a:lnTo>
                    <a:lnTo>
                      <a:pt x="4455" y="691"/>
                    </a:lnTo>
                    <a:lnTo>
                      <a:pt x="4435" y="710"/>
                    </a:lnTo>
                    <a:lnTo>
                      <a:pt x="4437" y="697"/>
                    </a:lnTo>
                    <a:lnTo>
                      <a:pt x="4439" y="685"/>
                    </a:lnTo>
                    <a:lnTo>
                      <a:pt x="4381" y="732"/>
                    </a:lnTo>
                    <a:lnTo>
                      <a:pt x="4316" y="777"/>
                    </a:lnTo>
                    <a:lnTo>
                      <a:pt x="4246" y="821"/>
                    </a:lnTo>
                    <a:lnTo>
                      <a:pt x="4170" y="863"/>
                    </a:lnTo>
                    <a:lnTo>
                      <a:pt x="4090" y="903"/>
                    </a:lnTo>
                    <a:lnTo>
                      <a:pt x="4002" y="941"/>
                    </a:lnTo>
                    <a:lnTo>
                      <a:pt x="3910" y="975"/>
                    </a:lnTo>
                    <a:lnTo>
                      <a:pt x="3813" y="1010"/>
                    </a:lnTo>
                    <a:lnTo>
                      <a:pt x="3709" y="1041"/>
                    </a:lnTo>
                    <a:lnTo>
                      <a:pt x="3600" y="1071"/>
                    </a:lnTo>
                    <a:lnTo>
                      <a:pt x="3487" y="1099"/>
                    </a:lnTo>
                    <a:lnTo>
                      <a:pt x="3368" y="1126"/>
                    </a:lnTo>
                    <a:lnTo>
                      <a:pt x="3245" y="1152"/>
                    </a:lnTo>
                    <a:lnTo>
                      <a:pt x="3115" y="1174"/>
                    </a:lnTo>
                    <a:lnTo>
                      <a:pt x="2981" y="1196"/>
                    </a:lnTo>
                    <a:lnTo>
                      <a:pt x="2843" y="1217"/>
                    </a:lnTo>
                    <a:lnTo>
                      <a:pt x="2699" y="1236"/>
                    </a:lnTo>
                    <a:lnTo>
                      <a:pt x="2550" y="1252"/>
                    </a:lnTo>
                    <a:lnTo>
                      <a:pt x="2397" y="1269"/>
                    </a:lnTo>
                    <a:lnTo>
                      <a:pt x="2240" y="1284"/>
                    </a:lnTo>
                    <a:lnTo>
                      <a:pt x="2076" y="1297"/>
                    </a:lnTo>
                    <a:lnTo>
                      <a:pt x="1910" y="1309"/>
                    </a:lnTo>
                    <a:lnTo>
                      <a:pt x="1738" y="1319"/>
                    </a:lnTo>
                    <a:lnTo>
                      <a:pt x="1561" y="1329"/>
                    </a:lnTo>
                    <a:lnTo>
                      <a:pt x="1382" y="1338"/>
                    </a:lnTo>
                    <a:lnTo>
                      <a:pt x="1196" y="1346"/>
                    </a:lnTo>
                    <a:lnTo>
                      <a:pt x="1007" y="1353"/>
                    </a:lnTo>
                    <a:lnTo>
                      <a:pt x="814" y="1358"/>
                    </a:lnTo>
                    <a:lnTo>
                      <a:pt x="616" y="1363"/>
                    </a:lnTo>
                    <a:lnTo>
                      <a:pt x="414" y="1366"/>
                    </a:lnTo>
                    <a:lnTo>
                      <a:pt x="208" y="1370"/>
                    </a:lnTo>
                    <a:lnTo>
                      <a:pt x="0" y="1372"/>
                    </a:lnTo>
                    <a:lnTo>
                      <a:pt x="0" y="652"/>
                    </a:lnTo>
                    <a:lnTo>
                      <a:pt x="41" y="653"/>
                    </a:lnTo>
                    <a:lnTo>
                      <a:pt x="98" y="653"/>
                    </a:lnTo>
                    <a:lnTo>
                      <a:pt x="169" y="653"/>
                    </a:lnTo>
                    <a:lnTo>
                      <a:pt x="255" y="652"/>
                    </a:lnTo>
                    <a:lnTo>
                      <a:pt x="355" y="651"/>
                    </a:lnTo>
                    <a:lnTo>
                      <a:pt x="465" y="649"/>
                    </a:lnTo>
                    <a:lnTo>
                      <a:pt x="588" y="646"/>
                    </a:lnTo>
                    <a:lnTo>
                      <a:pt x="721" y="641"/>
                    </a:lnTo>
                    <a:lnTo>
                      <a:pt x="863" y="636"/>
                    </a:lnTo>
                    <a:lnTo>
                      <a:pt x="1014" y="629"/>
                    </a:lnTo>
                    <a:lnTo>
                      <a:pt x="1173" y="621"/>
                    </a:lnTo>
                    <a:lnTo>
                      <a:pt x="1338" y="612"/>
                    </a:lnTo>
                    <a:lnTo>
                      <a:pt x="1509" y="601"/>
                    </a:lnTo>
                    <a:lnTo>
                      <a:pt x="1685" y="589"/>
                    </a:lnTo>
                    <a:lnTo>
                      <a:pt x="1865" y="575"/>
                    </a:lnTo>
                    <a:lnTo>
                      <a:pt x="2050" y="560"/>
                    </a:lnTo>
                    <a:lnTo>
                      <a:pt x="2235" y="542"/>
                    </a:lnTo>
                    <a:lnTo>
                      <a:pt x="2423" y="523"/>
                    </a:lnTo>
                    <a:lnTo>
                      <a:pt x="2610" y="501"/>
                    </a:lnTo>
                    <a:lnTo>
                      <a:pt x="2798" y="478"/>
                    </a:lnTo>
                    <a:lnTo>
                      <a:pt x="2984" y="452"/>
                    </a:lnTo>
                    <a:lnTo>
                      <a:pt x="3168" y="424"/>
                    </a:lnTo>
                    <a:lnTo>
                      <a:pt x="3349" y="394"/>
                    </a:lnTo>
                    <a:lnTo>
                      <a:pt x="3525" y="361"/>
                    </a:lnTo>
                    <a:lnTo>
                      <a:pt x="3697" y="326"/>
                    </a:lnTo>
                    <a:lnTo>
                      <a:pt x="3864" y="288"/>
                    </a:lnTo>
                    <a:lnTo>
                      <a:pt x="4024" y="247"/>
                    </a:lnTo>
                    <a:lnTo>
                      <a:pt x="4176" y="203"/>
                    </a:lnTo>
                    <a:lnTo>
                      <a:pt x="4320" y="157"/>
                    </a:lnTo>
                    <a:lnTo>
                      <a:pt x="4454" y="108"/>
                    </a:lnTo>
                    <a:lnTo>
                      <a:pt x="4578" y="56"/>
                    </a:lnTo>
                    <a:lnTo>
                      <a:pt x="4692" y="0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3" name="Freeform 14"/>
              <p:cNvSpPr/>
              <p:nvPr/>
            </p:nvSpPr>
            <p:spPr>
              <a:xfrm>
                <a:off x="364860" y="435612"/>
                <a:ext cx="155840" cy="31121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357" h="4712">
                    <a:moveTo>
                      <a:pt x="2357" y="433"/>
                    </a:moveTo>
                    <a:lnTo>
                      <a:pt x="2357" y="433"/>
                    </a:lnTo>
                    <a:lnTo>
                      <a:pt x="2357" y="0"/>
                    </a:lnTo>
                    <a:lnTo>
                      <a:pt x="2235" y="4"/>
                    </a:lnTo>
                    <a:lnTo>
                      <a:pt x="2115" y="13"/>
                    </a:lnTo>
                    <a:lnTo>
                      <a:pt x="1998" y="28"/>
                    </a:lnTo>
                    <a:lnTo>
                      <a:pt x="1883" y="48"/>
                    </a:lnTo>
                    <a:lnTo>
                      <a:pt x="1769" y="75"/>
                    </a:lnTo>
                    <a:lnTo>
                      <a:pt x="1657" y="106"/>
                    </a:lnTo>
                    <a:lnTo>
                      <a:pt x="1548" y="144"/>
                    </a:lnTo>
                    <a:lnTo>
                      <a:pt x="1440" y="186"/>
                    </a:lnTo>
                    <a:lnTo>
                      <a:pt x="1337" y="234"/>
                    </a:lnTo>
                    <a:lnTo>
                      <a:pt x="1235" y="285"/>
                    </a:lnTo>
                    <a:lnTo>
                      <a:pt x="1137" y="342"/>
                    </a:lnTo>
                    <a:lnTo>
                      <a:pt x="1041" y="404"/>
                    </a:lnTo>
                    <a:lnTo>
                      <a:pt x="948" y="470"/>
                    </a:lnTo>
                    <a:lnTo>
                      <a:pt x="860" y="540"/>
                    </a:lnTo>
                    <a:lnTo>
                      <a:pt x="774" y="614"/>
                    </a:lnTo>
                    <a:lnTo>
                      <a:pt x="692" y="692"/>
                    </a:lnTo>
                    <a:lnTo>
                      <a:pt x="614" y="773"/>
                    </a:lnTo>
                    <a:lnTo>
                      <a:pt x="540" y="859"/>
                    </a:lnTo>
                    <a:lnTo>
                      <a:pt x="470" y="949"/>
                    </a:lnTo>
                    <a:lnTo>
                      <a:pt x="404" y="1040"/>
                    </a:lnTo>
                    <a:lnTo>
                      <a:pt x="342" y="1137"/>
                    </a:lnTo>
                    <a:lnTo>
                      <a:pt x="285" y="1235"/>
                    </a:lnTo>
                    <a:lnTo>
                      <a:pt x="233" y="1337"/>
                    </a:lnTo>
                    <a:lnTo>
                      <a:pt x="186" y="1441"/>
                    </a:lnTo>
                    <a:lnTo>
                      <a:pt x="143" y="1548"/>
                    </a:lnTo>
                    <a:lnTo>
                      <a:pt x="107" y="1657"/>
                    </a:lnTo>
                    <a:lnTo>
                      <a:pt x="75" y="1769"/>
                    </a:lnTo>
                    <a:lnTo>
                      <a:pt x="48" y="1883"/>
                    </a:lnTo>
                    <a:lnTo>
                      <a:pt x="27" y="1998"/>
                    </a:lnTo>
                    <a:lnTo>
                      <a:pt x="13" y="2117"/>
                    </a:lnTo>
                    <a:lnTo>
                      <a:pt x="4" y="2236"/>
                    </a:lnTo>
                    <a:lnTo>
                      <a:pt x="0" y="2357"/>
                    </a:lnTo>
                    <a:lnTo>
                      <a:pt x="4" y="2477"/>
                    </a:lnTo>
                    <a:lnTo>
                      <a:pt x="13" y="2597"/>
                    </a:lnTo>
                    <a:lnTo>
                      <a:pt x="27" y="2714"/>
                    </a:lnTo>
                    <a:lnTo>
                      <a:pt x="48" y="2831"/>
                    </a:lnTo>
                    <a:lnTo>
                      <a:pt x="75" y="2944"/>
                    </a:lnTo>
                    <a:lnTo>
                      <a:pt x="107" y="3056"/>
                    </a:lnTo>
                    <a:lnTo>
                      <a:pt x="143" y="3166"/>
                    </a:lnTo>
                    <a:lnTo>
                      <a:pt x="186" y="3272"/>
                    </a:lnTo>
                    <a:lnTo>
                      <a:pt x="233" y="3377"/>
                    </a:lnTo>
                    <a:lnTo>
                      <a:pt x="285" y="3477"/>
                    </a:lnTo>
                    <a:lnTo>
                      <a:pt x="342" y="3577"/>
                    </a:lnTo>
                    <a:lnTo>
                      <a:pt x="404" y="3672"/>
                    </a:lnTo>
                    <a:lnTo>
                      <a:pt x="470" y="3765"/>
                    </a:lnTo>
                    <a:lnTo>
                      <a:pt x="540" y="3854"/>
                    </a:lnTo>
                    <a:lnTo>
                      <a:pt x="614" y="3939"/>
                    </a:lnTo>
                    <a:lnTo>
                      <a:pt x="692" y="4022"/>
                    </a:lnTo>
                    <a:lnTo>
                      <a:pt x="774" y="4099"/>
                    </a:lnTo>
                    <a:lnTo>
                      <a:pt x="860" y="4174"/>
                    </a:lnTo>
                    <a:lnTo>
                      <a:pt x="948" y="4244"/>
                    </a:lnTo>
                    <a:lnTo>
                      <a:pt x="1041" y="4309"/>
                    </a:lnTo>
                    <a:lnTo>
                      <a:pt x="1137" y="4370"/>
                    </a:lnTo>
                    <a:lnTo>
                      <a:pt x="1235" y="4427"/>
                    </a:lnTo>
                    <a:lnTo>
                      <a:pt x="1337" y="4480"/>
                    </a:lnTo>
                    <a:lnTo>
                      <a:pt x="1440" y="4527"/>
                    </a:lnTo>
                    <a:lnTo>
                      <a:pt x="1548" y="4569"/>
                    </a:lnTo>
                    <a:lnTo>
                      <a:pt x="1657" y="4606"/>
                    </a:lnTo>
                    <a:lnTo>
                      <a:pt x="1769" y="4638"/>
                    </a:lnTo>
                    <a:lnTo>
                      <a:pt x="1883" y="4664"/>
                    </a:lnTo>
                    <a:lnTo>
                      <a:pt x="1998" y="4685"/>
                    </a:lnTo>
                    <a:lnTo>
                      <a:pt x="2115" y="4700"/>
                    </a:lnTo>
                    <a:lnTo>
                      <a:pt x="2235" y="4710"/>
                    </a:lnTo>
                    <a:lnTo>
                      <a:pt x="2357" y="4712"/>
                    </a:lnTo>
                    <a:lnTo>
                      <a:pt x="2357" y="4281"/>
                    </a:lnTo>
                    <a:lnTo>
                      <a:pt x="2257" y="4279"/>
                    </a:lnTo>
                    <a:lnTo>
                      <a:pt x="2160" y="4271"/>
                    </a:lnTo>
                    <a:lnTo>
                      <a:pt x="2064" y="4259"/>
                    </a:lnTo>
                    <a:lnTo>
                      <a:pt x="1969" y="4242"/>
                    </a:lnTo>
                    <a:lnTo>
                      <a:pt x="1876" y="4221"/>
                    </a:lnTo>
                    <a:lnTo>
                      <a:pt x="1785" y="4194"/>
                    </a:lnTo>
                    <a:lnTo>
                      <a:pt x="1695" y="4164"/>
                    </a:lnTo>
                    <a:lnTo>
                      <a:pt x="1608" y="4129"/>
                    </a:lnTo>
                    <a:lnTo>
                      <a:pt x="1523" y="4091"/>
                    </a:lnTo>
                    <a:lnTo>
                      <a:pt x="1440" y="4048"/>
                    </a:lnTo>
                    <a:lnTo>
                      <a:pt x="1360" y="4002"/>
                    </a:lnTo>
                    <a:lnTo>
                      <a:pt x="1282" y="3951"/>
                    </a:lnTo>
                    <a:lnTo>
                      <a:pt x="1206" y="3898"/>
                    </a:lnTo>
                    <a:lnTo>
                      <a:pt x="1133" y="3841"/>
                    </a:lnTo>
                    <a:lnTo>
                      <a:pt x="1064" y="3780"/>
                    </a:lnTo>
                    <a:lnTo>
                      <a:pt x="997" y="3717"/>
                    </a:lnTo>
                    <a:lnTo>
                      <a:pt x="933" y="3650"/>
                    </a:lnTo>
                    <a:lnTo>
                      <a:pt x="872" y="3579"/>
                    </a:lnTo>
                    <a:lnTo>
                      <a:pt x="815" y="3507"/>
                    </a:lnTo>
                    <a:lnTo>
                      <a:pt x="761" y="3432"/>
                    </a:lnTo>
                    <a:lnTo>
                      <a:pt x="711" y="3353"/>
                    </a:lnTo>
                    <a:lnTo>
                      <a:pt x="665" y="3273"/>
                    </a:lnTo>
                    <a:lnTo>
                      <a:pt x="623" y="3189"/>
                    </a:lnTo>
                    <a:lnTo>
                      <a:pt x="584" y="3104"/>
                    </a:lnTo>
                    <a:lnTo>
                      <a:pt x="549" y="3017"/>
                    </a:lnTo>
                    <a:lnTo>
                      <a:pt x="519" y="2928"/>
                    </a:lnTo>
                    <a:lnTo>
                      <a:pt x="493" y="2836"/>
                    </a:lnTo>
                    <a:lnTo>
                      <a:pt x="471" y="2743"/>
                    </a:lnTo>
                    <a:lnTo>
                      <a:pt x="454" y="2648"/>
                    </a:lnTo>
                    <a:lnTo>
                      <a:pt x="442" y="2552"/>
                    </a:lnTo>
                    <a:lnTo>
                      <a:pt x="435" y="2455"/>
                    </a:lnTo>
                    <a:lnTo>
                      <a:pt x="432" y="2357"/>
                    </a:lnTo>
                    <a:lnTo>
                      <a:pt x="435" y="2257"/>
                    </a:lnTo>
                    <a:lnTo>
                      <a:pt x="442" y="2160"/>
                    </a:lnTo>
                    <a:lnTo>
                      <a:pt x="454" y="2064"/>
                    </a:lnTo>
                    <a:lnTo>
                      <a:pt x="471" y="1969"/>
                    </a:lnTo>
                    <a:lnTo>
                      <a:pt x="493" y="1876"/>
                    </a:lnTo>
                    <a:lnTo>
                      <a:pt x="519" y="1786"/>
                    </a:lnTo>
                    <a:lnTo>
                      <a:pt x="549" y="1696"/>
                    </a:lnTo>
                    <a:lnTo>
                      <a:pt x="584" y="1609"/>
                    </a:lnTo>
                    <a:lnTo>
                      <a:pt x="623" y="1523"/>
                    </a:lnTo>
                    <a:lnTo>
                      <a:pt x="665" y="1441"/>
                    </a:lnTo>
                    <a:lnTo>
                      <a:pt x="711" y="1360"/>
                    </a:lnTo>
                    <a:lnTo>
                      <a:pt x="761" y="1282"/>
                    </a:lnTo>
                    <a:lnTo>
                      <a:pt x="815" y="1206"/>
                    </a:lnTo>
                    <a:lnTo>
                      <a:pt x="872" y="1133"/>
                    </a:lnTo>
                    <a:lnTo>
                      <a:pt x="933" y="1064"/>
                    </a:lnTo>
                    <a:lnTo>
                      <a:pt x="997" y="997"/>
                    </a:lnTo>
                    <a:lnTo>
                      <a:pt x="1064" y="933"/>
                    </a:lnTo>
                    <a:lnTo>
                      <a:pt x="1133" y="873"/>
                    </a:lnTo>
                    <a:lnTo>
                      <a:pt x="1206" y="815"/>
                    </a:lnTo>
                    <a:lnTo>
                      <a:pt x="1282" y="761"/>
                    </a:lnTo>
                    <a:lnTo>
                      <a:pt x="1360" y="711"/>
                    </a:lnTo>
                    <a:lnTo>
                      <a:pt x="1440" y="665"/>
                    </a:lnTo>
                    <a:lnTo>
                      <a:pt x="1523" y="623"/>
                    </a:lnTo>
                    <a:lnTo>
                      <a:pt x="1608" y="583"/>
                    </a:lnTo>
                    <a:lnTo>
                      <a:pt x="1695" y="549"/>
                    </a:lnTo>
                    <a:lnTo>
                      <a:pt x="1785" y="519"/>
                    </a:lnTo>
                    <a:lnTo>
                      <a:pt x="1876" y="493"/>
                    </a:lnTo>
                    <a:lnTo>
                      <a:pt x="1969" y="472"/>
                    </a:lnTo>
                    <a:lnTo>
                      <a:pt x="2064" y="454"/>
                    </a:lnTo>
                    <a:lnTo>
                      <a:pt x="2160" y="442"/>
                    </a:lnTo>
                    <a:lnTo>
                      <a:pt x="2257" y="435"/>
                    </a:lnTo>
                    <a:lnTo>
                      <a:pt x="2357" y="43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4" name="Freeform 15"/>
              <p:cNvSpPr/>
              <p:nvPr/>
            </p:nvSpPr>
            <p:spPr>
              <a:xfrm>
                <a:off x="520700" y="435612"/>
                <a:ext cx="155840" cy="311218"/>
              </a:xfrm>
              <a:custGeom>
                <a:avLst/>
                <a:gdLst/>
                <a:ahLst/>
                <a:cxnLst>
                  <a:cxn ang="0">
                    <a:pos x="0" y="2147483647"/>
                  </a:cxn>
                  <a:cxn ang="0">
                    <a:pos x="0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355" h="4712">
                    <a:moveTo>
                      <a:pt x="0" y="433"/>
                    </a:moveTo>
                    <a:lnTo>
                      <a:pt x="0" y="433"/>
                    </a:lnTo>
                    <a:lnTo>
                      <a:pt x="0" y="0"/>
                    </a:lnTo>
                    <a:lnTo>
                      <a:pt x="120" y="4"/>
                    </a:lnTo>
                    <a:lnTo>
                      <a:pt x="240" y="13"/>
                    </a:lnTo>
                    <a:lnTo>
                      <a:pt x="357" y="28"/>
                    </a:lnTo>
                    <a:lnTo>
                      <a:pt x="473" y="48"/>
                    </a:lnTo>
                    <a:lnTo>
                      <a:pt x="587" y="75"/>
                    </a:lnTo>
                    <a:lnTo>
                      <a:pt x="698" y="106"/>
                    </a:lnTo>
                    <a:lnTo>
                      <a:pt x="807" y="144"/>
                    </a:lnTo>
                    <a:lnTo>
                      <a:pt x="915" y="186"/>
                    </a:lnTo>
                    <a:lnTo>
                      <a:pt x="1018" y="234"/>
                    </a:lnTo>
                    <a:lnTo>
                      <a:pt x="1120" y="285"/>
                    </a:lnTo>
                    <a:lnTo>
                      <a:pt x="1220" y="342"/>
                    </a:lnTo>
                    <a:lnTo>
                      <a:pt x="1314" y="404"/>
                    </a:lnTo>
                    <a:lnTo>
                      <a:pt x="1407" y="470"/>
                    </a:lnTo>
                    <a:lnTo>
                      <a:pt x="1497" y="540"/>
                    </a:lnTo>
                    <a:lnTo>
                      <a:pt x="1581" y="614"/>
                    </a:lnTo>
                    <a:lnTo>
                      <a:pt x="1663" y="692"/>
                    </a:lnTo>
                    <a:lnTo>
                      <a:pt x="1741" y="773"/>
                    </a:lnTo>
                    <a:lnTo>
                      <a:pt x="1816" y="859"/>
                    </a:lnTo>
                    <a:lnTo>
                      <a:pt x="1885" y="949"/>
                    </a:lnTo>
                    <a:lnTo>
                      <a:pt x="1951" y="1040"/>
                    </a:lnTo>
                    <a:lnTo>
                      <a:pt x="2013" y="1137"/>
                    </a:lnTo>
                    <a:lnTo>
                      <a:pt x="2070" y="1235"/>
                    </a:lnTo>
                    <a:lnTo>
                      <a:pt x="2122" y="1337"/>
                    </a:lnTo>
                    <a:lnTo>
                      <a:pt x="2169" y="1441"/>
                    </a:lnTo>
                    <a:lnTo>
                      <a:pt x="2212" y="1548"/>
                    </a:lnTo>
                    <a:lnTo>
                      <a:pt x="2248" y="1657"/>
                    </a:lnTo>
                    <a:lnTo>
                      <a:pt x="2281" y="1769"/>
                    </a:lnTo>
                    <a:lnTo>
                      <a:pt x="2307" y="1883"/>
                    </a:lnTo>
                    <a:lnTo>
                      <a:pt x="2328" y="1998"/>
                    </a:lnTo>
                    <a:lnTo>
                      <a:pt x="2342" y="2117"/>
                    </a:lnTo>
                    <a:lnTo>
                      <a:pt x="2351" y="2236"/>
                    </a:lnTo>
                    <a:lnTo>
                      <a:pt x="2355" y="2357"/>
                    </a:lnTo>
                    <a:lnTo>
                      <a:pt x="2351" y="2477"/>
                    </a:lnTo>
                    <a:lnTo>
                      <a:pt x="2342" y="2597"/>
                    </a:lnTo>
                    <a:lnTo>
                      <a:pt x="2328" y="2714"/>
                    </a:lnTo>
                    <a:lnTo>
                      <a:pt x="2307" y="2831"/>
                    </a:lnTo>
                    <a:lnTo>
                      <a:pt x="2281" y="2944"/>
                    </a:lnTo>
                    <a:lnTo>
                      <a:pt x="2248" y="3056"/>
                    </a:lnTo>
                    <a:lnTo>
                      <a:pt x="2212" y="3166"/>
                    </a:lnTo>
                    <a:lnTo>
                      <a:pt x="2169" y="3272"/>
                    </a:lnTo>
                    <a:lnTo>
                      <a:pt x="2122" y="3377"/>
                    </a:lnTo>
                    <a:lnTo>
                      <a:pt x="2070" y="3477"/>
                    </a:lnTo>
                    <a:lnTo>
                      <a:pt x="2013" y="3577"/>
                    </a:lnTo>
                    <a:lnTo>
                      <a:pt x="1951" y="3672"/>
                    </a:lnTo>
                    <a:lnTo>
                      <a:pt x="1885" y="3765"/>
                    </a:lnTo>
                    <a:lnTo>
                      <a:pt x="1816" y="3854"/>
                    </a:lnTo>
                    <a:lnTo>
                      <a:pt x="1741" y="3939"/>
                    </a:lnTo>
                    <a:lnTo>
                      <a:pt x="1663" y="4022"/>
                    </a:lnTo>
                    <a:lnTo>
                      <a:pt x="1581" y="4099"/>
                    </a:lnTo>
                    <a:lnTo>
                      <a:pt x="1497" y="4174"/>
                    </a:lnTo>
                    <a:lnTo>
                      <a:pt x="1407" y="4244"/>
                    </a:lnTo>
                    <a:lnTo>
                      <a:pt x="1314" y="4309"/>
                    </a:lnTo>
                    <a:lnTo>
                      <a:pt x="1220" y="4370"/>
                    </a:lnTo>
                    <a:lnTo>
                      <a:pt x="1120" y="4427"/>
                    </a:lnTo>
                    <a:lnTo>
                      <a:pt x="1018" y="4480"/>
                    </a:lnTo>
                    <a:lnTo>
                      <a:pt x="915" y="4527"/>
                    </a:lnTo>
                    <a:lnTo>
                      <a:pt x="807" y="4569"/>
                    </a:lnTo>
                    <a:lnTo>
                      <a:pt x="698" y="4606"/>
                    </a:lnTo>
                    <a:lnTo>
                      <a:pt x="587" y="4638"/>
                    </a:lnTo>
                    <a:lnTo>
                      <a:pt x="473" y="4664"/>
                    </a:lnTo>
                    <a:lnTo>
                      <a:pt x="357" y="4685"/>
                    </a:lnTo>
                    <a:lnTo>
                      <a:pt x="240" y="4700"/>
                    </a:lnTo>
                    <a:lnTo>
                      <a:pt x="120" y="4710"/>
                    </a:lnTo>
                    <a:lnTo>
                      <a:pt x="0" y="4712"/>
                    </a:lnTo>
                    <a:lnTo>
                      <a:pt x="0" y="4281"/>
                    </a:lnTo>
                    <a:lnTo>
                      <a:pt x="98" y="4279"/>
                    </a:lnTo>
                    <a:lnTo>
                      <a:pt x="195" y="4271"/>
                    </a:lnTo>
                    <a:lnTo>
                      <a:pt x="291" y="4259"/>
                    </a:lnTo>
                    <a:lnTo>
                      <a:pt x="386" y="4242"/>
                    </a:lnTo>
                    <a:lnTo>
                      <a:pt x="479" y="4221"/>
                    </a:lnTo>
                    <a:lnTo>
                      <a:pt x="570" y="4194"/>
                    </a:lnTo>
                    <a:lnTo>
                      <a:pt x="660" y="4164"/>
                    </a:lnTo>
                    <a:lnTo>
                      <a:pt x="747" y="4129"/>
                    </a:lnTo>
                    <a:lnTo>
                      <a:pt x="832" y="4091"/>
                    </a:lnTo>
                    <a:lnTo>
                      <a:pt x="915" y="4048"/>
                    </a:lnTo>
                    <a:lnTo>
                      <a:pt x="996" y="4002"/>
                    </a:lnTo>
                    <a:lnTo>
                      <a:pt x="1073" y="3951"/>
                    </a:lnTo>
                    <a:lnTo>
                      <a:pt x="1149" y="3898"/>
                    </a:lnTo>
                    <a:lnTo>
                      <a:pt x="1222" y="3841"/>
                    </a:lnTo>
                    <a:lnTo>
                      <a:pt x="1292" y="3780"/>
                    </a:lnTo>
                    <a:lnTo>
                      <a:pt x="1358" y="3717"/>
                    </a:lnTo>
                    <a:lnTo>
                      <a:pt x="1423" y="3650"/>
                    </a:lnTo>
                    <a:lnTo>
                      <a:pt x="1483" y="3579"/>
                    </a:lnTo>
                    <a:lnTo>
                      <a:pt x="1540" y="3507"/>
                    </a:lnTo>
                    <a:lnTo>
                      <a:pt x="1594" y="3432"/>
                    </a:lnTo>
                    <a:lnTo>
                      <a:pt x="1644" y="3353"/>
                    </a:lnTo>
                    <a:lnTo>
                      <a:pt x="1690" y="3273"/>
                    </a:lnTo>
                    <a:lnTo>
                      <a:pt x="1733" y="3189"/>
                    </a:lnTo>
                    <a:lnTo>
                      <a:pt x="1771" y="3104"/>
                    </a:lnTo>
                    <a:lnTo>
                      <a:pt x="1806" y="3017"/>
                    </a:lnTo>
                    <a:lnTo>
                      <a:pt x="1836" y="2928"/>
                    </a:lnTo>
                    <a:lnTo>
                      <a:pt x="1862" y="2836"/>
                    </a:lnTo>
                    <a:lnTo>
                      <a:pt x="1884" y="2743"/>
                    </a:lnTo>
                    <a:lnTo>
                      <a:pt x="1901" y="2648"/>
                    </a:lnTo>
                    <a:lnTo>
                      <a:pt x="1913" y="2552"/>
                    </a:lnTo>
                    <a:lnTo>
                      <a:pt x="1921" y="2455"/>
                    </a:lnTo>
                    <a:lnTo>
                      <a:pt x="1923" y="2357"/>
                    </a:lnTo>
                    <a:lnTo>
                      <a:pt x="1921" y="2257"/>
                    </a:lnTo>
                    <a:lnTo>
                      <a:pt x="1913" y="2160"/>
                    </a:lnTo>
                    <a:lnTo>
                      <a:pt x="1901" y="2064"/>
                    </a:lnTo>
                    <a:lnTo>
                      <a:pt x="1884" y="1969"/>
                    </a:lnTo>
                    <a:lnTo>
                      <a:pt x="1862" y="1876"/>
                    </a:lnTo>
                    <a:lnTo>
                      <a:pt x="1836" y="1786"/>
                    </a:lnTo>
                    <a:lnTo>
                      <a:pt x="1806" y="1696"/>
                    </a:lnTo>
                    <a:lnTo>
                      <a:pt x="1771" y="1609"/>
                    </a:lnTo>
                    <a:lnTo>
                      <a:pt x="1733" y="1523"/>
                    </a:lnTo>
                    <a:lnTo>
                      <a:pt x="1690" y="1441"/>
                    </a:lnTo>
                    <a:lnTo>
                      <a:pt x="1644" y="1360"/>
                    </a:lnTo>
                    <a:lnTo>
                      <a:pt x="1594" y="1282"/>
                    </a:lnTo>
                    <a:lnTo>
                      <a:pt x="1540" y="1206"/>
                    </a:lnTo>
                    <a:lnTo>
                      <a:pt x="1483" y="1133"/>
                    </a:lnTo>
                    <a:lnTo>
                      <a:pt x="1423" y="1064"/>
                    </a:lnTo>
                    <a:lnTo>
                      <a:pt x="1358" y="997"/>
                    </a:lnTo>
                    <a:lnTo>
                      <a:pt x="1292" y="933"/>
                    </a:lnTo>
                    <a:lnTo>
                      <a:pt x="1222" y="873"/>
                    </a:lnTo>
                    <a:lnTo>
                      <a:pt x="1149" y="815"/>
                    </a:lnTo>
                    <a:lnTo>
                      <a:pt x="1073" y="761"/>
                    </a:lnTo>
                    <a:lnTo>
                      <a:pt x="996" y="711"/>
                    </a:lnTo>
                    <a:lnTo>
                      <a:pt x="915" y="665"/>
                    </a:lnTo>
                    <a:lnTo>
                      <a:pt x="832" y="623"/>
                    </a:lnTo>
                    <a:lnTo>
                      <a:pt x="747" y="583"/>
                    </a:lnTo>
                    <a:lnTo>
                      <a:pt x="660" y="549"/>
                    </a:lnTo>
                    <a:lnTo>
                      <a:pt x="570" y="519"/>
                    </a:lnTo>
                    <a:lnTo>
                      <a:pt x="479" y="493"/>
                    </a:lnTo>
                    <a:lnTo>
                      <a:pt x="386" y="472"/>
                    </a:lnTo>
                    <a:lnTo>
                      <a:pt x="291" y="454"/>
                    </a:lnTo>
                    <a:lnTo>
                      <a:pt x="195" y="442"/>
                    </a:lnTo>
                    <a:lnTo>
                      <a:pt x="98" y="435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2228180" y="4194175"/>
            <a:ext cx="3111500" cy="2399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86" name="TextBox 35"/>
          <p:cNvSpPr txBox="1">
            <a:spLocks noChangeArrowheads="1"/>
          </p:cNvSpPr>
          <p:nvPr/>
        </p:nvSpPr>
        <p:spPr bwMode="auto">
          <a:xfrm>
            <a:off x="2599338" y="2855595"/>
            <a:ext cx="2603500" cy="70675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主核心高内聚，插件功能低耦合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8" name="矩形 1"/>
          <p:cNvSpPr>
            <a:spLocks noChangeArrowheads="1"/>
          </p:cNvSpPr>
          <p:nvPr/>
        </p:nvSpPr>
        <p:spPr bwMode="auto">
          <a:xfrm>
            <a:off x="2226945" y="3711575"/>
            <a:ext cx="3180080" cy="21558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WSTMart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独有的插件功能， 降低了系统的耦合度，对系统升级和二次开发具有良好的支持。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/>
            </a:r>
            <a:b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系统支持众多的插件，只要有一定量的用户需求，就会有这需求的插件，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WSTMart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的插件化功能导致了其具有强大的完善的功能。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" name="矩形 38"/>
          <p:cNvSpPr/>
          <p:nvPr/>
        </p:nvSpPr>
        <p:spPr>
          <a:xfrm>
            <a:off x="2723163" y="1166813"/>
            <a:ext cx="2355850" cy="1403350"/>
          </a:xfrm>
          <a:prstGeom prst="rect">
            <a:avLst/>
          </a:prstGeom>
          <a:blipFill rotWithShape="1">
            <a:blip r:embed="rId4" cstate="print"/>
            <a:stretch>
              <a:fillRect/>
            </a:stretch>
          </a:blipFill>
          <a:ln w="25400" cap="flat" cmpd="sng">
            <a:solidFill>
              <a:srgbClr val="FD545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12"/>
          <p:cNvSpPr/>
          <p:nvPr/>
        </p:nvSpPr>
        <p:spPr>
          <a:xfrm>
            <a:off x="6836375" y="2724150"/>
            <a:ext cx="3111500" cy="987425"/>
          </a:xfrm>
          <a:prstGeom prst="rect">
            <a:avLst/>
          </a:prstGeom>
          <a:solidFill>
            <a:srgbClr val="D60009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矩形 1"/>
          <p:cNvSpPr>
            <a:spLocks noChangeArrowheads="1"/>
          </p:cNvSpPr>
          <p:nvPr/>
        </p:nvSpPr>
        <p:spPr bwMode="auto">
          <a:xfrm>
            <a:off x="6836410" y="1125855"/>
            <a:ext cx="2887345" cy="12712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6851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在众多的开源商城软件中，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WSTMart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功能迭代、系统更新是最快的，系统及其配套吻合度高，应用前景十分广阔。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矩形 40"/>
          <p:cNvSpPr/>
          <p:nvPr/>
        </p:nvSpPr>
        <p:spPr>
          <a:xfrm>
            <a:off x="7242775" y="3998595"/>
            <a:ext cx="2357438" cy="1403350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ln w="25400" cap="flat" cmpd="sng">
            <a:solidFill>
              <a:srgbClr val="FD545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TextBox 35"/>
          <p:cNvSpPr txBox="1">
            <a:spLocks noChangeArrowheads="1"/>
          </p:cNvSpPr>
          <p:nvPr/>
        </p:nvSpPr>
        <p:spPr bwMode="auto">
          <a:xfrm>
            <a:off x="7118950" y="2855595"/>
            <a:ext cx="2605088" cy="70675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持久的创新和广阔的前景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系统优势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322" name="矩形 40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04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6" grpId="0"/>
      <p:bldP spid="88" grpId="0"/>
      <p:bldP spid="89" grpId="0" bldLvl="0" animBg="1"/>
      <p:bldP spid="3" grpId="0" animBg="1"/>
      <p:bldP spid="90" grpId="0"/>
      <p:bldP spid="91" grpId="0" bldLvl="0" animBg="1"/>
      <p:bldP spid="92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77"/>
          <p:cNvSpPr/>
          <p:nvPr/>
        </p:nvSpPr>
        <p:spPr>
          <a:xfrm>
            <a:off x="6814150" y="5143183"/>
            <a:ext cx="3714750" cy="541338"/>
          </a:xfrm>
          <a:prstGeom prst="roundRect">
            <a:avLst/>
          </a:prstGeom>
          <a:solidFill>
            <a:srgbClr val="FFDDDF"/>
          </a:solidFill>
          <a:ln w="9525">
            <a:solidFill>
              <a:srgbClr val="FFDD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096918" y="2672080"/>
            <a:ext cx="3714750" cy="541338"/>
          </a:xfrm>
          <a:prstGeom prst="roundRect">
            <a:avLst/>
          </a:prstGeom>
          <a:solidFill>
            <a:srgbClr val="CF171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六边形 79"/>
          <p:cNvSpPr/>
          <p:nvPr/>
        </p:nvSpPr>
        <p:spPr>
          <a:xfrm>
            <a:off x="9168730" y="2427605"/>
            <a:ext cx="1160463" cy="1000125"/>
          </a:xfrm>
          <a:prstGeom prst="hexagon">
            <a:avLst/>
          </a:prstGeom>
          <a:solidFill>
            <a:schemeClr val="bg1"/>
          </a:solidFill>
          <a:ln>
            <a:solidFill>
              <a:srgbClr val="FFD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招商模式</a:t>
            </a:r>
          </a:p>
        </p:txBody>
      </p:sp>
      <p:sp>
        <p:nvSpPr>
          <p:cNvPr id="81" name="六边形 80"/>
          <p:cNvSpPr/>
          <p:nvPr/>
        </p:nvSpPr>
        <p:spPr>
          <a:xfrm>
            <a:off x="9885963" y="4928870"/>
            <a:ext cx="1160463" cy="1000125"/>
          </a:xfrm>
          <a:prstGeom prst="hexagon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混合模式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1092483" y="2387600"/>
            <a:ext cx="3714750" cy="541338"/>
          </a:xfrm>
          <a:prstGeom prst="roundRect">
            <a:avLst/>
          </a:prstGeom>
          <a:solidFill>
            <a:srgbClr val="CF171F"/>
          </a:solid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2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6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61318" y="1143000"/>
            <a:ext cx="7572375" cy="41947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8829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 smtClean="0">
                <a:solidFill>
                  <a:sysClr val="windowText" lastClr="000000"/>
                </a:solidFill>
                <a:latin typeface="+mj-ea"/>
                <a:ea typeface="+mn-ea"/>
              </a:rPr>
              <a:t>商淘</a:t>
            </a:r>
            <a:r>
              <a:rPr lang="en-US" altLang="zh-CN" sz="1600" kern="0" dirty="0" smtClean="0">
                <a:solidFill>
                  <a:sysClr val="windowText" lastClr="000000"/>
                </a:solidFill>
                <a:latin typeface="+mj-ea"/>
                <a:ea typeface="+mn-ea"/>
              </a:rPr>
              <a:t>B2B2C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n-ea"/>
                <a:cs typeface="+mn-cs"/>
              </a:rPr>
              <a:t>具备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n-ea"/>
                <a:cs typeface="+mn-cs"/>
              </a:rPr>
              <a:t>强大的分销、零售、社交营销功能，可帮助企业开展以下业务</a:t>
            </a:r>
          </a:p>
        </p:txBody>
      </p:sp>
      <p:sp>
        <p:nvSpPr>
          <p:cNvPr id="2" name="矩形 1" hidden="1"/>
          <p:cNvSpPr/>
          <p:nvPr/>
        </p:nvSpPr>
        <p:spPr>
          <a:xfrm>
            <a:off x="1815430" y="4176395"/>
            <a:ext cx="3087370" cy="201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09715" y="4707573"/>
            <a:ext cx="3714750" cy="541338"/>
          </a:xfrm>
          <a:prstGeom prst="roundRect">
            <a:avLst/>
          </a:prstGeom>
          <a:solidFill>
            <a:srgbClr val="FFDDDF"/>
          </a:solidFill>
          <a:ln w="9525">
            <a:solidFill>
              <a:srgbClr val="FFDD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2794" y="3984943"/>
            <a:ext cx="2288450" cy="1954906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8420" y="2017935"/>
            <a:ext cx="2219102" cy="1895569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1102" y="1643049"/>
            <a:ext cx="2288460" cy="186534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7092" y="4448196"/>
            <a:ext cx="1872368" cy="1909444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5" name="六边形 64"/>
          <p:cNvSpPr/>
          <p:nvPr/>
        </p:nvSpPr>
        <p:spPr>
          <a:xfrm>
            <a:off x="4164295" y="2143125"/>
            <a:ext cx="1160463" cy="1000125"/>
          </a:xfrm>
          <a:prstGeom prst="hexagon">
            <a:avLst/>
          </a:prstGeom>
          <a:solidFill>
            <a:schemeClr val="bg1"/>
          </a:solidFill>
          <a:ln>
            <a:solidFill>
              <a:srgbClr val="FFD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自营模式</a:t>
            </a:r>
          </a:p>
        </p:txBody>
      </p:sp>
      <p:sp>
        <p:nvSpPr>
          <p:cNvPr id="68" name="六边形 67"/>
          <p:cNvSpPr/>
          <p:nvPr/>
        </p:nvSpPr>
        <p:spPr>
          <a:xfrm>
            <a:off x="4881528" y="4500880"/>
            <a:ext cx="1160463" cy="1000125"/>
          </a:xfrm>
          <a:prstGeom prst="hexagon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商超模式</a:t>
            </a:r>
          </a:p>
        </p:txBody>
      </p:sp>
      <p:sp>
        <p:nvSpPr>
          <p:cNvPr id="24" name="矩形 23"/>
          <p:cNvSpPr/>
          <p:nvPr/>
        </p:nvSpPr>
        <p:spPr>
          <a:xfrm>
            <a:off x="2232625" y="357505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 dirty="0" smtClean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系统支持</a:t>
            </a:r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模式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329" name="矩形 24"/>
          <p:cNvSpPr/>
          <p:nvPr/>
        </p:nvSpPr>
        <p:spPr>
          <a:xfrm>
            <a:off x="518125" y="1270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wrap="square"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05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9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39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9" presetClass="entr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79" grpId="0" bldLvl="0" animBg="1"/>
      <p:bldP spid="80" grpId="0" bldLvl="0" animBg="1"/>
      <p:bldP spid="81" grpId="0" bldLvl="0" animBg="1"/>
      <p:bldP spid="63" grpId="0" bldLvl="0" animBg="1"/>
      <p:bldP spid="45" grpId="0"/>
      <p:bldP spid="73" grpId="0" bldLvl="0" animBg="1"/>
      <p:bldP spid="65" grpId="0" bldLvl="0" animBg="1"/>
      <p:bldP spid="68" grpId="0" bldLvl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981800" y="6356350"/>
            <a:ext cx="2133600" cy="365125"/>
          </a:xfrm>
          <a:noFill/>
          <a:ln>
            <a:noFill/>
          </a:ln>
        </p:spPr>
        <p:txBody>
          <a:bodyPr vert="horz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sz="1200" dirty="0">
                <a:solidFill>
                  <a:srgbClr val="898989"/>
                </a:solidFill>
                <a:latin typeface="Calibri" panose="020F0502020204030204" pitchFamily="34" charset="0"/>
              </a:rPr>
              <a:pPr lvl="0" indent="0"/>
              <a:t>7</a:t>
            </a:fld>
            <a:endParaRPr lang="en-US" altLang="zh-CN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10244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835" y="1705610"/>
            <a:ext cx="8086725" cy="433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Box 2"/>
          <p:cNvSpPr txBox="1"/>
          <p:nvPr/>
        </p:nvSpPr>
        <p:spPr>
          <a:xfrm>
            <a:off x="1064860" y="1132523"/>
            <a:ext cx="7964488" cy="83099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宋体" panose="02010600030101010101" pitchFamily="2" charset="-122"/>
              </a:rPr>
              <a:t>商淘</a:t>
            </a:r>
            <a:r>
              <a:rPr lang="en-US" altLang="zh-CN" sz="1600" dirty="0" smtClean="0">
                <a:latin typeface="宋体" panose="02010600030101010101" pitchFamily="2" charset="-122"/>
              </a:rPr>
              <a:t>B2B2C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提供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全渠道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电商整体解决方案，病毒式的销售模式。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三级分销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，让系统推广不再难！</a:t>
            </a:r>
          </a:p>
        </p:txBody>
      </p:sp>
      <p:sp>
        <p:nvSpPr>
          <p:cNvPr id="15" name="矩形 14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三级分销</a:t>
            </a:r>
          </a:p>
        </p:txBody>
      </p:sp>
      <p:sp>
        <p:nvSpPr>
          <p:cNvPr id="14342" name="矩形 15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6-1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29105" y="1152525"/>
            <a:ext cx="4977130" cy="455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2" name="图片 34" descr="未标题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650" y="1767840"/>
            <a:ext cx="4401820" cy="3760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空心弧 10"/>
          <p:cNvSpPr/>
          <p:nvPr/>
        </p:nvSpPr>
        <p:spPr>
          <a:xfrm rot="5400000">
            <a:off x="2231390" y="1769110"/>
            <a:ext cx="3940175" cy="3937635"/>
          </a:xfrm>
          <a:prstGeom prst="blockArc">
            <a:avLst>
              <a:gd name="adj1" fmla="val 1080000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87290" y="1840230"/>
            <a:ext cx="494665" cy="49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48350" y="3059430"/>
            <a:ext cx="494665" cy="49276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687060" y="4136390"/>
            <a:ext cx="492760" cy="49276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            </a:t>
            </a:r>
          </a:p>
        </p:txBody>
      </p:sp>
      <p:sp>
        <p:nvSpPr>
          <p:cNvPr id="15" name="椭圆 14"/>
          <p:cNvSpPr/>
          <p:nvPr/>
        </p:nvSpPr>
        <p:spPr>
          <a:xfrm>
            <a:off x="4987290" y="5212080"/>
            <a:ext cx="492760" cy="492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5"/>
          <p:cNvGrpSpPr/>
          <p:nvPr/>
        </p:nvGrpSpPr>
        <p:grpSpPr>
          <a:xfrm>
            <a:off x="5339079" y="1631950"/>
            <a:ext cx="2400935" cy="918210"/>
            <a:chOff x="3893979" y="1512385"/>
            <a:chExt cx="2492609" cy="956128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3893979" y="1915469"/>
              <a:ext cx="1611312" cy="5512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5430796" y="1512385"/>
              <a:ext cx="955792" cy="9561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5371" name="组合 54"/>
            <p:cNvGrpSpPr>
              <a:grpSpLocks noChangeAspect="1"/>
            </p:cNvGrpSpPr>
            <p:nvPr/>
          </p:nvGrpSpPr>
          <p:grpSpPr>
            <a:xfrm>
              <a:off x="5709086" y="1757072"/>
              <a:ext cx="418853" cy="518675"/>
              <a:chOff x="4881014" y="2368022"/>
              <a:chExt cx="239345" cy="296385"/>
            </a:xfrm>
          </p:grpSpPr>
          <p:sp>
            <p:nvSpPr>
              <p:cNvPr id="15372" name="Freeform 846"/>
              <p:cNvSpPr/>
              <p:nvPr/>
            </p:nvSpPr>
            <p:spPr>
              <a:xfrm>
                <a:off x="4881014" y="2430253"/>
                <a:ext cx="239345" cy="234154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E5E5E6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3" name="Freeform 847"/>
              <p:cNvSpPr/>
              <p:nvPr/>
            </p:nvSpPr>
            <p:spPr>
              <a:xfrm>
                <a:off x="4975302" y="2368022"/>
                <a:ext cx="44424" cy="138859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E5E5E6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21"/>
          <p:cNvGrpSpPr/>
          <p:nvPr/>
        </p:nvGrpSpPr>
        <p:grpSpPr>
          <a:xfrm>
            <a:off x="5250180" y="4830449"/>
            <a:ext cx="1981835" cy="908681"/>
            <a:chOff x="4726745" y="4975681"/>
            <a:chExt cx="2086134" cy="956128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726745" y="5636484"/>
              <a:ext cx="143858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5856646" y="4975681"/>
              <a:ext cx="956233" cy="9561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377" name="Freeform 110"/>
            <p:cNvSpPr>
              <a:spLocks noChangeAspect="1" noEditPoints="1"/>
            </p:cNvSpPr>
            <p:nvPr/>
          </p:nvSpPr>
          <p:spPr>
            <a:xfrm>
              <a:off x="6127301" y="5239331"/>
              <a:ext cx="447530" cy="3970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25"/>
          <p:cNvGrpSpPr/>
          <p:nvPr/>
        </p:nvGrpSpPr>
        <p:grpSpPr>
          <a:xfrm>
            <a:off x="6003290" y="2818059"/>
            <a:ext cx="2321560" cy="825571"/>
            <a:chOff x="5658939" y="2621405"/>
            <a:chExt cx="2685359" cy="956128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658939" y="3176728"/>
              <a:ext cx="2106124" cy="19081"/>
            </a:xfrm>
            <a:prstGeom prst="line">
              <a:avLst/>
            </a:prstGeom>
            <a:ln w="127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7387547" y="2621405"/>
              <a:ext cx="956751" cy="9561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381" name="Freeform 168"/>
            <p:cNvSpPr>
              <a:spLocks noChangeAspect="1" noEditPoints="1"/>
            </p:cNvSpPr>
            <p:nvPr/>
          </p:nvSpPr>
          <p:spPr>
            <a:xfrm>
              <a:off x="7663122" y="2900938"/>
              <a:ext cx="463647" cy="3970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29"/>
          <p:cNvGrpSpPr/>
          <p:nvPr/>
        </p:nvGrpSpPr>
        <p:grpSpPr>
          <a:xfrm>
            <a:off x="5923915" y="3994150"/>
            <a:ext cx="2646680" cy="919480"/>
            <a:chOff x="5484763" y="3955400"/>
            <a:chExt cx="2750019" cy="956128"/>
          </a:xfrm>
        </p:grpSpPr>
        <p:cxnSp>
          <p:nvCxnSpPr>
            <p:cNvPr id="31" name="直接连接符 30"/>
            <p:cNvCxnSpPr>
              <a:endCxn id="32" idx="2"/>
            </p:cNvCxnSpPr>
            <p:nvPr/>
          </p:nvCxnSpPr>
          <p:spPr>
            <a:xfrm>
              <a:off x="5484763" y="4383643"/>
              <a:ext cx="1795240" cy="50880"/>
            </a:xfrm>
            <a:prstGeom prst="line">
              <a:avLst/>
            </a:prstGeom>
            <a:ln w="12700">
              <a:solidFill>
                <a:srgbClr val="7E7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80003" y="3955400"/>
              <a:ext cx="954779" cy="956128"/>
            </a:xfrm>
            <a:prstGeom prst="ellipse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385" name="Freeform 203"/>
            <p:cNvSpPr>
              <a:spLocks noChangeAspect="1" noEditPoints="1"/>
            </p:cNvSpPr>
            <p:nvPr/>
          </p:nvSpPr>
          <p:spPr>
            <a:xfrm>
              <a:off x="7566343" y="4219050"/>
              <a:ext cx="412814" cy="3970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355330" y="2816225"/>
            <a:ext cx="27990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粉丝互动：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通过砍价互动增加朋友间的话题及由头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27623" y="1568450"/>
            <a:ext cx="257175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吸粉：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关注公众号后人人可参与</a:t>
            </a:r>
          </a:p>
          <a:p>
            <a:endParaRPr lang="zh-CN" altLang="en-US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32825" y="4138930"/>
            <a:ext cx="31819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客户沉淀：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实现全渠道营销客户沉淀和聚合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5195" y="4987925"/>
            <a:ext cx="367728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数据分析：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便于分析用户的商品特点喜好，为市场和定价策略提供决策依据</a:t>
            </a:r>
          </a:p>
          <a:p>
            <a:endParaRPr lang="zh-CN" altLang="en-US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zh-CN" altLang="en-US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微砍价</a:t>
            </a:r>
          </a:p>
        </p:txBody>
      </p:sp>
      <p:sp>
        <p:nvSpPr>
          <p:cNvPr id="15391" name="矩形 39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6-2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36" grpId="0"/>
      <p:bldP spid="37" grpId="0"/>
      <p:bldP spid="38" grpId="0"/>
      <p:bldP spid="39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3655025" y="1604010"/>
            <a:ext cx="4905375" cy="2424113"/>
            <a:chOff x="0" y="0"/>
            <a:chExt cx="3785" cy="1872"/>
          </a:xfrm>
        </p:grpSpPr>
        <p:sp>
          <p:nvSpPr>
            <p:cNvPr id="31764" name="AutoShape 4"/>
            <p:cNvSpPr>
              <a:spLocks noChangeArrowheads="1"/>
            </p:cNvSpPr>
            <p:nvPr/>
          </p:nvSpPr>
          <p:spPr bwMode="auto">
            <a:xfrm>
              <a:off x="0" y="116"/>
              <a:ext cx="3785" cy="17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1 h 21600"/>
                <a:gd name="T26" fmla="*/ 18438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13" y="10800"/>
                  </a:moveTo>
                  <a:cubicBezTo>
                    <a:pt x="3013" y="15101"/>
                    <a:pt x="6499" y="18587"/>
                    <a:pt x="10800" y="18587"/>
                  </a:cubicBezTo>
                  <a:cubicBezTo>
                    <a:pt x="15101" y="18587"/>
                    <a:pt x="18587" y="15101"/>
                    <a:pt x="18587" y="10800"/>
                  </a:cubicBezTo>
                  <a:cubicBezTo>
                    <a:pt x="18587" y="6499"/>
                    <a:pt x="15101" y="3013"/>
                    <a:pt x="10800" y="3013"/>
                  </a:cubicBezTo>
                  <a:cubicBezTo>
                    <a:pt x="6499" y="3013"/>
                    <a:pt x="3013" y="6499"/>
                    <a:pt x="3013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88" name="AutoShape 5"/>
            <p:cNvSpPr/>
            <p:nvPr/>
          </p:nvSpPr>
          <p:spPr>
            <a:xfrm>
              <a:off x="0" y="6"/>
              <a:ext cx="3785" cy="17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13" y="10800"/>
                  </a:moveTo>
                  <a:cubicBezTo>
                    <a:pt x="3013" y="15101"/>
                    <a:pt x="6499" y="18587"/>
                    <a:pt x="10800" y="18587"/>
                  </a:cubicBezTo>
                  <a:cubicBezTo>
                    <a:pt x="15101" y="18587"/>
                    <a:pt x="18587" y="15101"/>
                    <a:pt x="18587" y="10800"/>
                  </a:cubicBezTo>
                  <a:cubicBezTo>
                    <a:pt x="18587" y="6499"/>
                    <a:pt x="15101" y="3013"/>
                    <a:pt x="10800" y="3013"/>
                  </a:cubicBezTo>
                  <a:cubicBezTo>
                    <a:pt x="6499" y="3013"/>
                    <a:pt x="3013" y="6499"/>
                    <a:pt x="3013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000">
                    <a:alpha val="100000"/>
                  </a:srgbClr>
                </a:gs>
                <a:gs pos="45000">
                  <a:srgbClr val="FF7A00">
                    <a:alpha val="100000"/>
                  </a:srgbClr>
                </a:gs>
                <a:gs pos="70000">
                  <a:srgbClr val="FF0300">
                    <a:alpha val="100000"/>
                  </a:srgbClr>
                </a:gs>
                <a:gs pos="100000">
                  <a:srgbClr val="CF171F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9" name="Line 6"/>
            <p:cNvSpPr/>
            <p:nvPr/>
          </p:nvSpPr>
          <p:spPr>
            <a:xfrm flipV="1">
              <a:off x="1877" y="0"/>
              <a:ext cx="0" cy="359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0" name="Line 7"/>
            <p:cNvSpPr/>
            <p:nvPr/>
          </p:nvSpPr>
          <p:spPr>
            <a:xfrm>
              <a:off x="798" y="502"/>
              <a:ext cx="0" cy="115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1" name="Line 8"/>
            <p:cNvSpPr/>
            <p:nvPr/>
          </p:nvSpPr>
          <p:spPr>
            <a:xfrm>
              <a:off x="2956" y="488"/>
              <a:ext cx="0" cy="122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2" name="Line 9"/>
            <p:cNvSpPr/>
            <p:nvPr/>
          </p:nvSpPr>
          <p:spPr>
            <a:xfrm flipV="1">
              <a:off x="2956" y="323"/>
              <a:ext cx="384" cy="165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3" name="Line 10"/>
            <p:cNvSpPr/>
            <p:nvPr/>
          </p:nvSpPr>
          <p:spPr>
            <a:xfrm flipH="1" flipV="1">
              <a:off x="418" y="329"/>
              <a:ext cx="378" cy="171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4" name="Line 11"/>
            <p:cNvSpPr/>
            <p:nvPr/>
          </p:nvSpPr>
          <p:spPr>
            <a:xfrm flipH="1">
              <a:off x="861" y="1413"/>
              <a:ext cx="290" cy="209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5" name="Line 12"/>
            <p:cNvSpPr/>
            <p:nvPr/>
          </p:nvSpPr>
          <p:spPr>
            <a:xfrm>
              <a:off x="2757" y="1371"/>
              <a:ext cx="365" cy="181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6" name="Line 13"/>
            <p:cNvSpPr/>
            <p:nvPr/>
          </p:nvSpPr>
          <p:spPr>
            <a:xfrm flipH="1">
              <a:off x="855" y="1618"/>
              <a:ext cx="7" cy="110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7" name="Line 14"/>
            <p:cNvSpPr/>
            <p:nvPr/>
          </p:nvSpPr>
          <p:spPr>
            <a:xfrm flipH="1">
              <a:off x="3117" y="1549"/>
              <a:ext cx="7" cy="111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748" name="Line 15"/>
          <p:cNvSpPr/>
          <p:nvPr/>
        </p:nvSpPr>
        <p:spPr>
          <a:xfrm>
            <a:off x="5025038" y="1646238"/>
            <a:ext cx="0" cy="4349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31749" name="Line 16"/>
          <p:cNvSpPr/>
          <p:nvPr/>
        </p:nvSpPr>
        <p:spPr>
          <a:xfrm>
            <a:off x="7168163" y="1601788"/>
            <a:ext cx="0" cy="4794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31750" name="Line 17"/>
          <p:cNvSpPr/>
          <p:nvPr/>
        </p:nvSpPr>
        <p:spPr>
          <a:xfrm flipV="1">
            <a:off x="6193438" y="3729673"/>
            <a:ext cx="0" cy="5349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31751" name="Line 18"/>
          <p:cNvSpPr/>
          <p:nvPr/>
        </p:nvSpPr>
        <p:spPr>
          <a:xfrm flipH="1" flipV="1">
            <a:off x="8165113" y="2693035"/>
            <a:ext cx="5762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31752" name="Line 19"/>
          <p:cNvSpPr/>
          <p:nvPr/>
        </p:nvSpPr>
        <p:spPr>
          <a:xfrm flipV="1">
            <a:off x="3428013" y="2693035"/>
            <a:ext cx="5762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31753" name="Text Box 20"/>
          <p:cNvSpPr txBox="1"/>
          <p:nvPr/>
        </p:nvSpPr>
        <p:spPr>
          <a:xfrm>
            <a:off x="4239225" y="994410"/>
            <a:ext cx="1714500" cy="36703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邀请好友参团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54" name="Text Box 21"/>
          <p:cNvSpPr txBox="1"/>
          <p:nvPr/>
        </p:nvSpPr>
        <p:spPr>
          <a:xfrm>
            <a:off x="6525225" y="981710"/>
            <a:ext cx="1225550" cy="36703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一键参团</a:t>
            </a:r>
          </a:p>
        </p:txBody>
      </p:sp>
      <p:sp>
        <p:nvSpPr>
          <p:cNvPr id="31755" name="Text Box 22"/>
          <p:cNvSpPr txBox="1"/>
          <p:nvPr/>
        </p:nvSpPr>
        <p:spPr>
          <a:xfrm>
            <a:off x="8742963" y="2494598"/>
            <a:ext cx="1639887" cy="36703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邀请好友参团</a:t>
            </a:r>
          </a:p>
        </p:txBody>
      </p:sp>
      <p:sp>
        <p:nvSpPr>
          <p:cNvPr id="31756" name="Text Box 23"/>
          <p:cNvSpPr txBox="1"/>
          <p:nvPr/>
        </p:nvSpPr>
        <p:spPr>
          <a:xfrm>
            <a:off x="5025038" y="4280535"/>
            <a:ext cx="2300287" cy="36703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拼团成功，卖家发货</a:t>
            </a:r>
          </a:p>
        </p:txBody>
      </p:sp>
      <p:sp>
        <p:nvSpPr>
          <p:cNvPr id="31757" name="Text Box 24"/>
          <p:cNvSpPr txBox="1"/>
          <p:nvPr/>
        </p:nvSpPr>
        <p:spPr>
          <a:xfrm>
            <a:off x="2096100" y="2494598"/>
            <a:ext cx="1214438" cy="36703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一键开团</a:t>
            </a:r>
          </a:p>
        </p:txBody>
      </p:sp>
      <p:sp>
        <p:nvSpPr>
          <p:cNvPr id="31758" name="Text Box 25"/>
          <p:cNvSpPr txBox="1"/>
          <p:nvPr/>
        </p:nvSpPr>
        <p:spPr>
          <a:xfrm>
            <a:off x="5225063" y="2534285"/>
            <a:ext cx="1736725" cy="520700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zh-CN" altLang="en-US" sz="2800" b="1" dirty="0">
                <a:solidFill>
                  <a:srgbClr val="A5002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发起拼团</a:t>
            </a:r>
          </a:p>
        </p:txBody>
      </p:sp>
      <p:sp>
        <p:nvSpPr>
          <p:cNvPr id="31759" name="AutoShape 26"/>
          <p:cNvSpPr>
            <a:spLocks noChangeArrowheads="1"/>
          </p:cNvSpPr>
          <p:nvPr/>
        </p:nvSpPr>
        <p:spPr bwMode="auto">
          <a:xfrm>
            <a:off x="4907563" y="2162810"/>
            <a:ext cx="2339975" cy="66198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269" y="10830"/>
                </a:moveTo>
                <a:cubicBezTo>
                  <a:pt x="19269" y="10820"/>
                  <a:pt x="19270" y="10810"/>
                  <a:pt x="19270" y="10800"/>
                </a:cubicBezTo>
                <a:cubicBezTo>
                  <a:pt x="19270" y="6122"/>
                  <a:pt x="15477" y="2330"/>
                  <a:pt x="10800" y="2330"/>
                </a:cubicBezTo>
                <a:cubicBezTo>
                  <a:pt x="6226" y="2329"/>
                  <a:pt x="2478" y="5961"/>
                  <a:pt x="2334" y="10532"/>
                </a:cubicBezTo>
                <a:lnTo>
                  <a:pt x="5" y="10459"/>
                </a:lnTo>
                <a:cubicBezTo>
                  <a:pt x="189" y="4630"/>
                  <a:pt x="4968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3"/>
                  <a:pt x="21599" y="10826"/>
                  <a:pt x="21599" y="10839"/>
                </a:cubicBezTo>
                <a:lnTo>
                  <a:pt x="24299" y="10849"/>
                </a:lnTo>
                <a:lnTo>
                  <a:pt x="20420" y="14700"/>
                </a:lnTo>
                <a:lnTo>
                  <a:pt x="16569" y="10821"/>
                </a:lnTo>
                <a:lnTo>
                  <a:pt x="19269" y="1083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lIns="91430" tIns="45714" rIns="91430" bIns="45714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60" name="AutoShape 27"/>
          <p:cNvSpPr>
            <a:spLocks noChangeArrowheads="1"/>
          </p:cNvSpPr>
          <p:nvPr/>
        </p:nvSpPr>
        <p:spPr bwMode="auto">
          <a:xfrm flipH="1" flipV="1">
            <a:off x="4986938" y="2793048"/>
            <a:ext cx="2392363" cy="62071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373" y="10767"/>
                </a:moveTo>
                <a:cubicBezTo>
                  <a:pt x="19356" y="6045"/>
                  <a:pt x="15522" y="2226"/>
                  <a:pt x="10800" y="2226"/>
                </a:cubicBezTo>
                <a:cubicBezTo>
                  <a:pt x="6170" y="2225"/>
                  <a:pt x="2376" y="5901"/>
                  <a:pt x="2230" y="10529"/>
                </a:cubicBezTo>
                <a:lnTo>
                  <a:pt x="5" y="10459"/>
                </a:lnTo>
                <a:cubicBezTo>
                  <a:pt x="189" y="4630"/>
                  <a:pt x="4968" y="-1"/>
                  <a:pt x="10800" y="0"/>
                </a:cubicBezTo>
                <a:cubicBezTo>
                  <a:pt x="16748" y="0"/>
                  <a:pt x="21577" y="4810"/>
                  <a:pt x="21599" y="10759"/>
                </a:cubicBezTo>
                <a:lnTo>
                  <a:pt x="24299" y="10749"/>
                </a:lnTo>
                <a:lnTo>
                  <a:pt x="20501" y="14576"/>
                </a:lnTo>
                <a:lnTo>
                  <a:pt x="16673" y="10778"/>
                </a:lnTo>
                <a:lnTo>
                  <a:pt x="19373" y="10767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lIns="91430" tIns="45714" rIns="91430" bIns="45714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11" name="Rectangle 28"/>
          <p:cNvSpPr/>
          <p:nvPr/>
        </p:nvSpPr>
        <p:spPr>
          <a:xfrm>
            <a:off x="2238975" y="5272088"/>
            <a:ext cx="7786688" cy="394335"/>
          </a:xfrm>
          <a:prstGeom prst="rect">
            <a:avLst/>
          </a:prstGeom>
          <a:noFill/>
          <a:ln w="9525">
            <a:noFill/>
          </a:ln>
        </p:spPr>
        <p:txBody>
          <a:bodyPr lIns="91430" tIns="45714" rIns="91430" bIns="45714" anchor="t">
            <a:spAutoFit/>
          </a:bodyPr>
          <a:lstStyle/>
          <a:p>
            <a:pPr eaLnBrk="0" latinLnBrk="1" hangingPunct="0"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2310413" y="285750"/>
            <a:ext cx="714375" cy="785813"/>
          </a:xfrm>
          <a:prstGeom prst="chevron">
            <a:avLst>
              <a:gd name="adj" fmla="val 47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15" name="矩形 33"/>
          <p:cNvSpPr/>
          <p:nvPr/>
        </p:nvSpPr>
        <p:spPr>
          <a:xfrm>
            <a:off x="2232625" y="285750"/>
            <a:ext cx="442912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b="1" dirty="0">
                <a:solidFill>
                  <a:srgbClr val="D60009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拼团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416" name="矩形 35"/>
          <p:cNvSpPr/>
          <p:nvPr/>
        </p:nvSpPr>
        <p:spPr>
          <a:xfrm>
            <a:off x="518125" y="-142875"/>
            <a:ext cx="1714500" cy="1419225"/>
          </a:xfrm>
          <a:prstGeom prst="rect">
            <a:avLst/>
          </a:prstGeom>
          <a:noFill/>
          <a:ln w="9525">
            <a:noFill/>
          </a:ln>
        </p:spPr>
        <p:txBody>
          <a:bodyPr lIns="91120" tIns="45560" rIns="91120" bIns="45560" anchor="t">
            <a:spAutoFit/>
          </a:bodyPr>
          <a:lstStyle/>
          <a:p>
            <a:pPr marL="379730" indent="-15875">
              <a:lnSpc>
                <a:spcPct val="160000"/>
              </a:lnSpc>
            </a:pPr>
            <a:r>
              <a:rPr lang="en-US" altLang="zh-CN" sz="5400" b="1" dirty="0">
                <a:solidFill>
                  <a:srgbClr val="D6000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</a:rPr>
              <a:t>6-3</a:t>
            </a:r>
            <a:endParaRPr lang="zh-CN" altLang="en-US" sz="5400" b="1" dirty="0">
              <a:solidFill>
                <a:srgbClr val="D60009"/>
              </a:solidFill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05345" y="4862830"/>
            <a:ext cx="7976870" cy="1643380"/>
            <a:chOff x="1387" y="7658"/>
            <a:chExt cx="12562" cy="2588"/>
          </a:xfrm>
        </p:grpSpPr>
        <p:sp>
          <p:nvSpPr>
            <p:cNvPr id="4" name="文本背景"/>
            <p:cNvSpPr/>
            <p:nvPr/>
          </p:nvSpPr>
          <p:spPr>
            <a:xfrm>
              <a:off x="1387" y="7658"/>
              <a:ext cx="11567" cy="2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55" name="TextBox 2"/>
            <p:cNvSpPr txBox="1"/>
            <p:nvPr/>
          </p:nvSpPr>
          <p:spPr>
            <a:xfrm>
              <a:off x="1676" y="7890"/>
              <a:ext cx="8496" cy="22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>
                <a:lnSpc>
                  <a:spcPct val="150000"/>
                </a:lnSpc>
                <a:buNone/>
              </a:pPr>
              <a:r>
                <a:rPr lang="zh-CN" altLang="en-US" sz="1600" dirty="0">
                  <a:latin typeface="Calibri" panose="020F0502020204030204" pitchFamily="34" charset="0"/>
                  <a:ea typeface="宋体" panose="02010600030101010101" pitchFamily="2" charset="-122"/>
                </a:rPr>
                <a:t>拼团是一种基于微信社交的新型电商营销模式：</a:t>
              </a: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Calibri" panose="020F0502020204030204" pitchFamily="34" charset="0"/>
                  <a:ea typeface="宋体" panose="02010600030101010101" pitchFamily="2" charset="-122"/>
                </a:rPr>
                <a:t>平台与商家发布各自的拼团商品</a:t>
              </a: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Calibri" panose="020F0502020204030204" pitchFamily="34" charset="0"/>
                  <a:ea typeface="宋体" panose="02010600030101010101" pitchFamily="2" charset="-122"/>
                </a:rPr>
                <a:t>依靠朋友圈飞速传播，迅速提升品牌影响</a:t>
              </a:r>
              <a:endPara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367" y="8503"/>
              <a:ext cx="5582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Calibri" panose="020F0502020204030204" pitchFamily="34" charset="0"/>
                  <a:sym typeface="+mn-ea"/>
                </a:rPr>
                <a:t>消费者发起拼团活动并分享给好友</a:t>
              </a:r>
              <a:endPara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Calibri" panose="020F0502020204030204" pitchFamily="34" charset="0"/>
                  <a:sym typeface="+mn-ea"/>
                </a:rPr>
                <a:t>老客带新客实现 销量几何增长</a:t>
              </a:r>
              <a:endPara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endParaRPr lang="zh-CN" altLang="en-US"/>
            </a:p>
          </p:txBody>
        </p:sp>
      </p:grpSp>
      <p:sp>
        <p:nvSpPr>
          <p:cNvPr id="16412" name="Line 29"/>
          <p:cNvSpPr/>
          <p:nvPr/>
        </p:nvSpPr>
        <p:spPr>
          <a:xfrm>
            <a:off x="2071335" y="4857115"/>
            <a:ext cx="83645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  <p:bldP spid="31754" grpId="0"/>
      <p:bldP spid="31755" grpId="0"/>
      <p:bldP spid="31756" grpId="0"/>
      <p:bldP spid="31757" grpId="0"/>
      <p:bldP spid="3175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991</Words>
  <Application>Microsoft Office PowerPoint</Application>
  <PresentationFormat>自定义</PresentationFormat>
  <Paragraphs>225</Paragraphs>
  <Slides>21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 </vt:lpstr>
      <vt:lpstr>幻灯片 20</vt:lpstr>
      <vt:lpstr>谢谢欣赏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ma</cp:lastModifiedBy>
  <cp:revision>225</cp:revision>
  <dcterms:created xsi:type="dcterms:W3CDTF">2018-02-28T01:03:00Z</dcterms:created>
  <dcterms:modified xsi:type="dcterms:W3CDTF">2018-10-25T03:39:08Z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